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4" r:id="rId1"/>
  </p:sldMasterIdLst>
  <p:sldIdLst>
    <p:sldId id="272" r:id="rId2"/>
    <p:sldId id="257" r:id="rId3"/>
    <p:sldId id="258" r:id="rId4"/>
    <p:sldId id="259" r:id="rId5"/>
    <p:sldId id="260" r:id="rId6"/>
    <p:sldId id="261" r:id="rId7"/>
    <p:sldId id="273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18AE55-5031-4EF7-8A01-BE569E38B7DB}" v="942" dt="2022-03-20T16:12:36.258"/>
    <p1510:client id="{E5EBA82F-24B2-4812-8B2F-589A5FCCD84C}" v="505" dt="2022-03-20T13:19:54.668"/>
    <p1510:client id="{E9BB9152-B0A7-4226-893E-D893602DBE26}" v="93" dt="2022-03-21T18:16:33.296"/>
    <p1510:client id="{EC3A6371-B2BB-4E7E-8C87-F4EFDA2E046A}" v="162" dt="2022-03-20T16:54:10.377"/>
    <p1510:client id="{F1063FF6-C0B1-49F0-91D4-C89D0F0528B4}" v="1061" dt="2022-03-22T18:03:55.8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2" d="100"/>
          <a:sy n="82" d="100"/>
        </p:scale>
        <p:origin x="629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77394-0A20-4CF6-9066-CFC2C1C9D3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9149" y="389840"/>
            <a:ext cx="8281987" cy="2954655"/>
          </a:xfr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10971F-8922-4B23-9C80-0643D7E350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9149" y="3536951"/>
            <a:ext cx="8281989" cy="2555874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BC074-1090-47AF-BDE8-3859BF574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A7947-E287-4738-8C82-07CE4F01EF03}" type="datetime2">
              <a:rPr lang="en-US" smtClean="0"/>
              <a:pPr/>
              <a:t>Tuesday, February 6,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6522F-D41A-4734-8BD1-BD6E5A37D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D4206-406C-42A3-BBD4-44C04318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2184FF4-7029-4ED7-813A-192E60608764}"/>
              </a:ext>
            </a:extLst>
          </p:cNvPr>
          <p:cNvSpPr>
            <a:spLocks noChangeAspect="1"/>
          </p:cNvSpPr>
          <p:nvPr/>
        </p:nvSpPr>
        <p:spPr>
          <a:xfrm rot="2700000">
            <a:off x="612445" y="481888"/>
            <a:ext cx="1080000" cy="1262947"/>
          </a:xfrm>
          <a:custGeom>
            <a:avLst/>
            <a:gdLst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0 w 1080000"/>
              <a:gd name="connsiteY9" fmla="*/ 931034 h 1262947"/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540000 w 1080000"/>
              <a:gd name="connsiteY9" fmla="*/ 0 h 1262947"/>
              <a:gd name="connsiteX0" fmla="*/ 540000 w 1080000"/>
              <a:gd name="connsiteY0" fmla="*/ 0 h 1262947"/>
              <a:gd name="connsiteX1" fmla="*/ 1064374 w 1080000"/>
              <a:gd name="connsiteY1" fmla="*/ 931034 h 1262947"/>
              <a:gd name="connsiteX2" fmla="*/ 1069029 w 1080000"/>
              <a:gd name="connsiteY2" fmla="*/ 938533 h 1262947"/>
              <a:gd name="connsiteX3" fmla="*/ 1080000 w 1080000"/>
              <a:gd name="connsiteY3" fmla="*/ 992947 h 1262947"/>
              <a:gd name="connsiteX4" fmla="*/ 540000 w 1080000"/>
              <a:gd name="connsiteY4" fmla="*/ 1262947 h 1262947"/>
              <a:gd name="connsiteX5" fmla="*/ 0 w 1080000"/>
              <a:gd name="connsiteY5" fmla="*/ 992947 h 1262947"/>
              <a:gd name="connsiteX6" fmla="*/ 10971 w 1080000"/>
              <a:gd name="connsiteY6" fmla="*/ 938533 h 1262947"/>
              <a:gd name="connsiteX7" fmla="*/ 15626 w 1080000"/>
              <a:gd name="connsiteY7" fmla="*/ 931034 h 1262947"/>
              <a:gd name="connsiteX8" fmla="*/ 540000 w 1080000"/>
              <a:gd name="connsiteY8" fmla="*/ 0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AA7AB09-557C-41AD-9113-FF9F68FA1035}"/>
              </a:ext>
            </a:extLst>
          </p:cNvPr>
          <p:cNvSpPr/>
          <p:nvPr/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F99ECAA-1F11-4937-BBA6-51935AB44C9D}"/>
              </a:ext>
            </a:extLst>
          </p:cNvPr>
          <p:cNvSpPr>
            <a:spLocks noChangeAspect="1"/>
          </p:cNvSpPr>
          <p:nvPr/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9DE9FAB-6BBA-4CFE-B67D-77B47F01ECA4}"/>
              </a:ext>
            </a:extLst>
          </p:cNvPr>
          <p:cNvGrpSpPr/>
          <p:nvPr/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292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79361-B9A1-48F2-9473-23DE30E2D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03906"/>
            <a:ext cx="11090275" cy="1333057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986779-C2F3-447D-85F7-F6B0E2C97D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61572-1A59-4E3B-BA65-3329E9468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EBD84-71F4-4271-8C46-0D47C0A9B12E}" type="datetime2">
              <a:rPr lang="en-US" smtClean="0"/>
              <a:pPr/>
              <a:t>Tuesday, February 6,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F84F1-99FE-4F0B-9E76-F581C2C1B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2D769-16B1-43C4-BF14-317553351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99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56583A-514F-4632-820D-E7EE236A46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73CBBB-7DDC-4437-8C7D-22A1C35202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C69EBF-DA20-4024-8006-B158D571E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E0CE1-F450-4107-B2CB-17B18F8A3F4A}" type="datetime2">
              <a:rPr lang="en-US" smtClean="0"/>
              <a:pPr/>
              <a:t>Tuesday, February 6,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BAC8B9-14B5-4DF1-994D-AB47DB3BA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876582-5F9B-4F5E-AAD5-D608CB68E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795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BDBC526-6DCD-4FF6-8395-D8C22E46E527}"/>
              </a:ext>
            </a:extLst>
          </p:cNvPr>
          <p:cNvGrpSpPr/>
          <p:nvPr/>
        </p:nvGrpSpPr>
        <p:grpSpPr>
          <a:xfrm>
            <a:off x="613998" y="5334748"/>
            <a:ext cx="678135" cy="990000"/>
            <a:chOff x="10490969" y="1448827"/>
            <a:chExt cx="678135" cy="990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2ECB475-568C-47AC-B16D-2E202DEB2DE0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68976" y="1743588"/>
              <a:ext cx="926985" cy="463493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127000" dist="50800" dir="1350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80D8764-525A-441E-B58F-068E82F09714}"/>
                </a:ext>
              </a:extLst>
            </p:cNvPr>
            <p:cNvSpPr/>
            <p:nvPr/>
          </p:nvSpPr>
          <p:spPr>
            <a:xfrm rot="8100000" flipH="1" flipV="1">
              <a:off x="11115555" y="1939340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1196109-6F2B-4738-B2FC-2CCC753AABD4}"/>
                </a:ext>
              </a:extLst>
            </p:cNvPr>
            <p:cNvSpPr/>
            <p:nvPr/>
          </p:nvSpPr>
          <p:spPr>
            <a:xfrm rot="8100000" flipH="1" flipV="1">
              <a:off x="10625042" y="1448827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7E468C2-69B8-470B-85E3-801A3CB1D7E2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92519" y="1686748"/>
              <a:ext cx="926985" cy="530086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20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1A4B040-51E3-4DA0-B21D-EEE173E75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1600" cy="1332000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2CD90-429B-4A55-B6C8-DD6CE6994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113199"/>
            <a:ext cx="11090274" cy="397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EE704-5DCA-484E-85E0-0E3A7B1C5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C025-CD7A-4966-867E-81CF82B15267}" type="datetime2">
              <a:rPr lang="en-US" smtClean="0"/>
              <a:pPr/>
              <a:t>Tuesday, February 6,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69B66-1C18-44A2-93F7-97DED26F2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44B5A0-66FA-433A-8DC5-C097C63B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551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4644CBB8-40B8-42F8-9172-07A476341DDA}"/>
              </a:ext>
            </a:extLst>
          </p:cNvPr>
          <p:cNvGrpSpPr/>
          <p:nvPr/>
        </p:nvGrpSpPr>
        <p:grpSpPr>
          <a:xfrm>
            <a:off x="356481" y="879007"/>
            <a:ext cx="734257" cy="760506"/>
            <a:chOff x="5243759" y="1363788"/>
            <a:chExt cx="734257" cy="760506"/>
          </a:xfrm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35CE073E-302A-4AA7-98C7-8667DDDCFA18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0" name="Freeform 6">
              <a:extLst>
                <a:ext uri="{FF2B5EF4-FFF2-40B4-BE49-F238E27FC236}">
                  <a16:creationId xmlns:a16="http://schemas.microsoft.com/office/drawing/2014/main" id="{4FD1AE2F-DD70-4E93-B905-E052A23F0B1C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E8D529E5-8838-47F0-98A4-2D46F11E499C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5DA2564-D3DB-48AD-83F0-6CC6B5743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563" y="474345"/>
            <a:ext cx="11077574" cy="2954655"/>
          </a:xfrm>
        </p:spPr>
        <p:txBody>
          <a:bodyPr vert="horz" wrap="square" lIns="0" tIns="0" rIns="0" bIns="0" rtlCol="0" anchor="b" anchorCtr="0">
            <a:normAutofit/>
          </a:bodyPr>
          <a:lstStyle>
            <a:lvl1pPr>
              <a:defRPr lang="en-US" sz="64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03DDF-462A-45CE-931B-010AB4F73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09929-0719-4517-94D6-FDF7F99E70F6}" type="datetime2">
              <a:rPr lang="en-US" smtClean="0"/>
              <a:pPr/>
              <a:t>Tuesday, February 6,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E10702-2ACF-4768-9E91-8CB87B895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FA722-391E-4FCF-8E15-0D7E2EC0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EEA752-36DA-440B-8747-0EB2914080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6271" y="3629772"/>
            <a:ext cx="11074866" cy="2678953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BCC02B0-8581-4752-B7BC-3CE1EF17B9F7}"/>
              </a:ext>
            </a:extLst>
          </p:cNvPr>
          <p:cNvSpPr>
            <a:spLocks noChangeAspect="1"/>
          </p:cNvSpPr>
          <p:nvPr/>
        </p:nvSpPr>
        <p:spPr>
          <a:xfrm rot="18900000">
            <a:off x="11209132" y="4448189"/>
            <a:ext cx="999200" cy="1262947"/>
          </a:xfrm>
          <a:custGeom>
            <a:avLst/>
            <a:gdLst>
              <a:gd name="connsiteX0" fmla="*/ 540000 w 999200"/>
              <a:gd name="connsiteY0" fmla="*/ 0 h 1262947"/>
              <a:gd name="connsiteX1" fmla="*/ 999200 w 999200"/>
              <a:gd name="connsiteY1" fmla="*/ 815317 h 1262947"/>
              <a:gd name="connsiteX2" fmla="*/ 552185 w 999200"/>
              <a:gd name="connsiteY2" fmla="*/ 1262333 h 1262947"/>
              <a:gd name="connsiteX3" fmla="*/ 540000 w 999200"/>
              <a:gd name="connsiteY3" fmla="*/ 1262947 h 1262947"/>
              <a:gd name="connsiteX4" fmla="*/ 0 w 999200"/>
              <a:gd name="connsiteY4" fmla="*/ 992947 h 1262947"/>
              <a:gd name="connsiteX5" fmla="*/ 10971 w 999200"/>
              <a:gd name="connsiteY5" fmla="*/ 938533 h 1262947"/>
              <a:gd name="connsiteX6" fmla="*/ 15626 w 999200"/>
              <a:gd name="connsiteY6" fmla="*/ 931034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9200" h="1262947">
                <a:moveTo>
                  <a:pt x="540000" y="0"/>
                </a:moveTo>
                <a:lnTo>
                  <a:pt x="999200" y="815317"/>
                </a:lnTo>
                <a:lnTo>
                  <a:pt x="552185" y="1262333"/>
                </a:lnTo>
                <a:lnTo>
                  <a:pt x="540000" y="1262947"/>
                </a:ln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10200000" scaled="0"/>
          </a:gradFill>
          <a:ln>
            <a:noFill/>
          </a:ln>
          <a:effectLst>
            <a:innerShdw blurRad="254000" dist="101600" dir="42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EA0FF4DB-8180-4D26-AEAE-7ECDB670F71D}"/>
              </a:ext>
            </a:extLst>
          </p:cNvPr>
          <p:cNvSpPr/>
          <p:nvPr/>
        </p:nvSpPr>
        <p:spPr>
          <a:xfrm rot="2700000">
            <a:off x="11686937" y="4853516"/>
            <a:ext cx="540000" cy="978284"/>
          </a:xfrm>
          <a:custGeom>
            <a:avLst/>
            <a:gdLst>
              <a:gd name="connsiteX0" fmla="*/ 113288 w 540000"/>
              <a:gd name="connsiteY0" fmla="*/ 0 h 978284"/>
              <a:gd name="connsiteX1" fmla="*/ 539386 w 540000"/>
              <a:gd name="connsiteY1" fmla="*/ 426099 h 978284"/>
              <a:gd name="connsiteX2" fmla="*/ 540000 w 540000"/>
              <a:gd name="connsiteY2" fmla="*/ 438284 h 978284"/>
              <a:gd name="connsiteX3" fmla="*/ 270000 w 540000"/>
              <a:gd name="connsiteY3" fmla="*/ 978284 h 978284"/>
              <a:gd name="connsiteX4" fmla="*/ 0 w 540000"/>
              <a:gd name="connsiteY4" fmla="*/ 438284 h 978284"/>
              <a:gd name="connsiteX5" fmla="*/ 79081 w 540000"/>
              <a:gd name="connsiteY5" fmla="*/ 56446 h 978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0000" h="978284">
                <a:moveTo>
                  <a:pt x="113288" y="0"/>
                </a:moveTo>
                <a:lnTo>
                  <a:pt x="539386" y="426099"/>
                </a:lnTo>
                <a:lnTo>
                  <a:pt x="540000" y="438284"/>
                </a:lnTo>
                <a:cubicBezTo>
                  <a:pt x="540000" y="736518"/>
                  <a:pt x="419117" y="978284"/>
                  <a:pt x="270000" y="978284"/>
                </a:cubicBezTo>
                <a:cubicBezTo>
                  <a:pt x="120883" y="978284"/>
                  <a:pt x="0" y="736518"/>
                  <a:pt x="0" y="438284"/>
                </a:cubicBezTo>
                <a:cubicBezTo>
                  <a:pt x="0" y="289167"/>
                  <a:pt x="30220" y="154167"/>
                  <a:pt x="79081" y="56446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24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94729CA3-91C4-4A89-9448-A2F0E409177A}"/>
              </a:ext>
            </a:extLst>
          </p:cNvPr>
          <p:cNvSpPr>
            <a:spLocks noChangeAspect="1"/>
          </p:cNvSpPr>
          <p:nvPr/>
        </p:nvSpPr>
        <p:spPr>
          <a:xfrm>
            <a:off x="11069864" y="33337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68347B7-45FA-4A01-924D-DC385B720B3E}"/>
              </a:ext>
            </a:extLst>
          </p:cNvPr>
          <p:cNvGrpSpPr/>
          <p:nvPr/>
        </p:nvGrpSpPr>
        <p:grpSpPr>
          <a:xfrm>
            <a:off x="331786" y="5528198"/>
            <a:ext cx="631474" cy="667800"/>
            <a:chOff x="2994153" y="1378666"/>
            <a:chExt cx="631474" cy="667800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1167DA1-25D1-4E60-A62E-42B6F56A96E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039890" y="1332929"/>
              <a:ext cx="540000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B7B7215-A661-477E-91D0-CDBE5564D2B9}"/>
                </a:ext>
              </a:extLst>
            </p:cNvPr>
            <p:cNvSpPr/>
            <p:nvPr/>
          </p:nvSpPr>
          <p:spPr>
            <a:xfrm rot="8100000">
              <a:off x="3047090" y="1506466"/>
              <a:ext cx="270000" cy="54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978E540-142B-4A82-9C3F-E61BC190A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4" cy="1332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6BF36-D4F5-4363-B440-BDAE50BBD4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0862" y="2097175"/>
            <a:ext cx="5435600" cy="3995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362910-87AA-4E67-992D-8D4822FD89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5538" y="2097175"/>
            <a:ext cx="5435600" cy="3995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99A8AF-0998-4613-B1D8-C14ECBFFD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95673-5512-4AAA-9AEB-E00C61EC65D5}" type="datetime2">
              <a:rPr lang="en-US" smtClean="0"/>
              <a:pPr/>
              <a:t>Tuesday, February 6,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E44EAA-B8A9-4428-A9DF-1174DA940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E5C381-C899-4BF9-B584-2D78074D1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716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FD65A50E-2F73-4426-8586-9731AFA2D2E0}"/>
              </a:ext>
            </a:extLst>
          </p:cNvPr>
          <p:cNvSpPr>
            <a:spLocks noChangeAspect="1"/>
          </p:cNvSpPr>
          <p:nvPr/>
        </p:nvSpPr>
        <p:spPr>
          <a:xfrm>
            <a:off x="11091612" y="5893466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89C080-4102-49AE-BDA9-59A4A67E2486}"/>
              </a:ext>
            </a:extLst>
          </p:cNvPr>
          <p:cNvSpPr/>
          <p:nvPr/>
        </p:nvSpPr>
        <p:spPr>
          <a:xfrm>
            <a:off x="11451612" y="5827878"/>
            <a:ext cx="379049" cy="360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E62014-F04C-495A-964E-6B888D49C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32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DF027-E633-44EE-ACA0-C205930AA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4" y="1881275"/>
            <a:ext cx="5437186" cy="535354"/>
          </a:xfrm>
        </p:spPr>
        <p:txBody>
          <a:bodyPr anchor="b">
            <a:normAutofit/>
          </a:bodyPr>
          <a:lstStyle>
            <a:lvl1pPr marL="0" indent="0">
              <a:buNone/>
              <a:defRPr sz="14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A4F363-FEEF-4CD2-A18E-17AE8D4851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863" y="2577270"/>
            <a:ext cx="5429114" cy="35155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E50F8C-4D64-40FD-AE8C-6A1F3C2A84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2024" y="1881275"/>
            <a:ext cx="5436392" cy="535354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en-US" sz="1400" b="0" cap="all" spc="200" baseline="0" dirty="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AC943E-DB2B-40E0-907F-8EA1404791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2023" y="2577270"/>
            <a:ext cx="5436391" cy="35155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CDCD5B-3F26-4AFA-8BD4-E5D8DD2AF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38FA-2E87-4873-8BBA-13E447C9A99A}" type="datetime2">
              <a:rPr lang="en-US" smtClean="0"/>
              <a:pPr/>
              <a:t>Tuesday, February 6,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10D1EE-83A0-4FB5-9B25-8A73DE891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031C35-2E5B-491D-85ED-DB42A4FE1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729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2053C-0E9C-4159-B7C9-6AB743439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149" y="550799"/>
            <a:ext cx="8283313" cy="5542025"/>
          </a:xfrm>
        </p:spPr>
        <p:txBody>
          <a:bodyPr vert="horz" wrap="square" lIns="0" tIns="0" rIns="0" bIns="0" rtlCol="0" anchor="ctr" anchorCtr="0">
            <a:norm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F51F65-E111-4656-83BE-CFCDE2DD6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BB40A-97BD-4BFB-B639-0BFF95FDE8B7}" type="datetime2">
              <a:rPr lang="en-US" smtClean="0"/>
              <a:pPr/>
              <a:t>Tuesday, February 6, 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FF82CB-2D17-4918-821E-485475CF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66589D-A056-4817-AE15-39D87FE13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489F067-39E1-4757-BC11-6169A343F2E1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-410727" y="3958416"/>
            <a:ext cx="3536330" cy="1853969"/>
          </a:xfrm>
          <a:custGeom>
            <a:avLst/>
            <a:gdLst>
              <a:gd name="connsiteX0" fmla="*/ 3536330 w 3536330"/>
              <a:gd name="connsiteY0" fmla="*/ 1853969 h 1853969"/>
              <a:gd name="connsiteX1" fmla="*/ 1682362 w 3536330"/>
              <a:gd name="connsiteY1" fmla="*/ 0 h 1853969"/>
              <a:gd name="connsiteX2" fmla="*/ 52157 w 3536330"/>
              <a:gd name="connsiteY2" fmla="*/ 970257 h 1853969"/>
              <a:gd name="connsiteX3" fmla="*/ 0 w 3536330"/>
              <a:gd name="connsiteY3" fmla="*/ 1078528 h 1853969"/>
              <a:gd name="connsiteX4" fmla="*/ 757215 w 3536330"/>
              <a:gd name="connsiteY4" fmla="*/ 1835743 h 1853969"/>
              <a:gd name="connsiteX5" fmla="*/ 774211 w 3536330"/>
              <a:gd name="connsiteY5" fmla="*/ 1667149 h 1853969"/>
              <a:gd name="connsiteX6" fmla="*/ 1682362 w 3536330"/>
              <a:gd name="connsiteY6" fmla="*/ 926985 h 1853969"/>
              <a:gd name="connsiteX7" fmla="*/ 2609345 w 3536330"/>
              <a:gd name="connsiteY7" fmla="*/ 1853969 h 1853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6330" h="1853969">
                <a:moveTo>
                  <a:pt x="3536330" y="1853969"/>
                </a:moveTo>
                <a:cubicBezTo>
                  <a:pt x="3536330" y="830051"/>
                  <a:pt x="2706280" y="0"/>
                  <a:pt x="1682362" y="0"/>
                </a:cubicBezTo>
                <a:cubicBezTo>
                  <a:pt x="978418" y="0"/>
                  <a:pt x="366107" y="392328"/>
                  <a:pt x="52157" y="970257"/>
                </a:cubicBezTo>
                <a:lnTo>
                  <a:pt x="0" y="1078528"/>
                </a:lnTo>
                <a:lnTo>
                  <a:pt x="757215" y="1835743"/>
                </a:lnTo>
                <a:lnTo>
                  <a:pt x="774211" y="1667149"/>
                </a:lnTo>
                <a:cubicBezTo>
                  <a:pt x="860649" y="1244739"/>
                  <a:pt x="1234397" y="926985"/>
                  <a:pt x="1682362" y="926985"/>
                </a:cubicBezTo>
                <a:cubicBezTo>
                  <a:pt x="2194320" y="926985"/>
                  <a:pt x="2609345" y="1342010"/>
                  <a:pt x="2609345" y="1853969"/>
                </a:cubicBezTo>
                <a:close/>
              </a:path>
            </a:pathLst>
          </a:custGeom>
          <a:gradFill flip="none" rotWithShape="1">
            <a:gsLst>
              <a:gs pos="97000">
                <a:schemeClr val="bg2"/>
              </a:gs>
              <a:gs pos="31000">
                <a:schemeClr val="bg2">
                  <a:lumMod val="90000"/>
                  <a:lumOff val="10000"/>
                </a:schemeClr>
              </a:gs>
            </a:gsLst>
            <a:lin ang="15000000" scaled="0"/>
            <a:tileRect/>
          </a:gradFill>
          <a:ln>
            <a:noFill/>
          </a:ln>
          <a:effectLst>
            <a:innerShdw blurRad="355600" dist="101600" dir="16200000">
              <a:schemeClr val="accent1">
                <a:lumMod val="60000"/>
                <a:lumOff val="40000"/>
                <a:alpha val="8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DD231011-607F-42F1-B2D9-2BA8E91CC6AF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-481151" y="3649708"/>
            <a:ext cx="3478701" cy="2164843"/>
          </a:xfrm>
          <a:custGeom>
            <a:avLst/>
            <a:gdLst>
              <a:gd name="connsiteX0" fmla="*/ 3478701 w 3478701"/>
              <a:gd name="connsiteY0" fmla="*/ 2164843 h 2164843"/>
              <a:gd name="connsiteX1" fmla="*/ 1624733 w 3478701"/>
              <a:gd name="connsiteY1" fmla="*/ 0 h 2164843"/>
              <a:gd name="connsiteX2" fmla="*/ 87393 w 3478701"/>
              <a:gd name="connsiteY2" fmla="*/ 954459 h 2164843"/>
              <a:gd name="connsiteX3" fmla="*/ 0 w 3478701"/>
              <a:gd name="connsiteY3" fmla="*/ 1122434 h 2164843"/>
              <a:gd name="connsiteX4" fmla="*/ 736015 w 3478701"/>
              <a:gd name="connsiteY4" fmla="*/ 1858449 h 2164843"/>
              <a:gd name="connsiteX5" fmla="*/ 739424 w 3478701"/>
              <a:gd name="connsiteY5" fmla="*/ 1842964 h 2164843"/>
              <a:gd name="connsiteX6" fmla="*/ 1624733 w 3478701"/>
              <a:gd name="connsiteY6" fmla="*/ 1082422 h 2164843"/>
              <a:gd name="connsiteX7" fmla="*/ 2551716 w 3478701"/>
              <a:gd name="connsiteY7" fmla="*/ 2164843 h 216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78701" h="2164843">
                <a:moveTo>
                  <a:pt x="3478701" y="2164843"/>
                </a:moveTo>
                <a:cubicBezTo>
                  <a:pt x="3478701" y="969234"/>
                  <a:pt x="2648651" y="0"/>
                  <a:pt x="1624733" y="0"/>
                </a:cubicBezTo>
                <a:cubicBezTo>
                  <a:pt x="984784" y="0"/>
                  <a:pt x="420564" y="378607"/>
                  <a:pt x="87393" y="954459"/>
                </a:cubicBezTo>
                <a:lnTo>
                  <a:pt x="0" y="1122434"/>
                </a:lnTo>
                <a:lnTo>
                  <a:pt x="736015" y="1858449"/>
                </a:lnTo>
                <a:lnTo>
                  <a:pt x="739424" y="1842964"/>
                </a:lnTo>
                <a:cubicBezTo>
                  <a:pt x="856791" y="1402344"/>
                  <a:pt x="1208766" y="1082422"/>
                  <a:pt x="1624733" y="1082422"/>
                </a:cubicBezTo>
                <a:cubicBezTo>
                  <a:pt x="2136692" y="1082422"/>
                  <a:pt x="2551716" y="1567038"/>
                  <a:pt x="2551716" y="2164843"/>
                </a:cubicBezTo>
                <a:close/>
              </a:path>
            </a:pathLst>
          </a:custGeom>
          <a:solidFill>
            <a:schemeClr val="bg2">
              <a:lumMod val="50000"/>
              <a:lumOff val="50000"/>
              <a:alpha val="40000"/>
            </a:schemeClr>
          </a:soli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C472EFA-56B5-4A41-8D4B-E9F37727F34D}"/>
              </a:ext>
            </a:extLst>
          </p:cNvPr>
          <p:cNvSpPr/>
          <p:nvPr/>
        </p:nvSpPr>
        <p:spPr>
          <a:xfrm rot="13500000" flipV="1">
            <a:off x="1512277" y="2840042"/>
            <a:ext cx="214196" cy="933178"/>
          </a:xfrm>
          <a:prstGeom prst="ellipse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3781B6C-21AD-489D-A3CB-522BB2AC543F}"/>
              </a:ext>
            </a:extLst>
          </p:cNvPr>
          <p:cNvSpPr>
            <a:spLocks noChangeAspect="1"/>
          </p:cNvSpPr>
          <p:nvPr/>
        </p:nvSpPr>
        <p:spPr>
          <a:xfrm>
            <a:off x="1780661" y="385236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1AD5B80-530E-44CD-8D4A-2796FB214CBF}"/>
              </a:ext>
            </a:extLst>
          </p:cNvPr>
          <p:cNvGrpSpPr/>
          <p:nvPr/>
        </p:nvGrpSpPr>
        <p:grpSpPr>
          <a:xfrm>
            <a:off x="623181" y="1514007"/>
            <a:ext cx="734257" cy="760506"/>
            <a:chOff x="5243759" y="1363788"/>
            <a:chExt cx="734257" cy="760506"/>
          </a:xfrm>
        </p:grpSpPr>
        <p:sp>
          <p:nvSpPr>
            <p:cNvPr id="52" name="Freeform 5">
              <a:extLst>
                <a:ext uri="{FF2B5EF4-FFF2-40B4-BE49-F238E27FC236}">
                  <a16:creationId xmlns:a16="http://schemas.microsoft.com/office/drawing/2014/main" id="{2F746AA8-9050-4515-9B17-BC850368529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Freeform 6">
              <a:extLst>
                <a:ext uri="{FF2B5EF4-FFF2-40B4-BE49-F238E27FC236}">
                  <a16:creationId xmlns:a16="http://schemas.microsoft.com/office/drawing/2014/main" id="{23EC1AC3-1698-46D5-80B7-F22F15E1A5E4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4" name="Freeform 8">
              <a:extLst>
                <a:ext uri="{FF2B5EF4-FFF2-40B4-BE49-F238E27FC236}">
                  <a16:creationId xmlns:a16="http://schemas.microsoft.com/office/drawing/2014/main" id="{73766156-553C-46EB-93FA-4F37CC0FF5CF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8916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9E0E3-ECF6-4CFE-8698-AEFEBCECC3C0}" type="datetime2">
              <a:rPr lang="en-US" smtClean="0"/>
              <a:pPr/>
              <a:t>Tuesday, February 6, 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508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78B0BE9-88B0-4883-9BA9-CD594C400EC1}"/>
              </a:ext>
            </a:extLst>
          </p:cNvPr>
          <p:cNvGrpSpPr/>
          <p:nvPr/>
        </p:nvGrpSpPr>
        <p:grpSpPr>
          <a:xfrm>
            <a:off x="4949631" y="5111861"/>
            <a:ext cx="1262947" cy="1335600"/>
            <a:chOff x="2678417" y="2427951"/>
            <a:chExt cx="1262947" cy="13356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9DCBF3-7AFA-4CD1-A918-BC6DDE674E6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6964A02-96E1-4654-9187-DDDE7409F75B}"/>
                </a:ext>
              </a:extLst>
            </p:cNvPr>
            <p:cNvSpPr/>
            <p:nvPr/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F3FF76C-A012-4CDA-8AE7-E94139557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5" cy="984885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A4C80-DC38-4641-924F-90D6078CF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75" y="1750060"/>
            <a:ext cx="7345362" cy="434276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C42771-D3A7-4072-85DC-B7C5E530E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1750060"/>
            <a:ext cx="3565525" cy="434276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D47AB1-6EB5-4E2C-B4A7-42DC643E9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62FC-960E-4740-921F-B36862979F21}" type="datetime2">
              <a:rPr lang="en-US" smtClean="0"/>
              <a:pPr/>
              <a:t>Tuesday, February 6,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A9D15F-B6ED-46E1-9840-0B625880E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EB023-7A5E-4087-B75E-A38A80EE5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54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F98F1FBA-F8BB-42CF-8B3E-D19AAFEE96C1}"/>
              </a:ext>
            </a:extLst>
          </p:cNvPr>
          <p:cNvGrpSpPr/>
          <p:nvPr/>
        </p:nvGrpSpPr>
        <p:grpSpPr>
          <a:xfrm>
            <a:off x="334964" y="5115518"/>
            <a:ext cx="734257" cy="760506"/>
            <a:chOff x="5243759" y="1363788"/>
            <a:chExt cx="734257" cy="760506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60EE09DD-C3DB-4266-BCC3-A765CFFBF37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5F301FE0-96DC-4EFB-BBEE-AED762C337C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3BEAD276-8850-4C0C-9777-8537000D522A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E5EE0A0-B07E-479B-9684-4BD09FA43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75409"/>
            <a:ext cx="4500562" cy="984885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32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1893A9-3462-4F51-83AE-5D2F124B98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67324" y="575409"/>
            <a:ext cx="6373813" cy="5733316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A9240C-79C0-4A88-A476-725DE1B9C2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1776195"/>
            <a:ext cx="4500562" cy="4532530"/>
          </a:xfrm>
        </p:spPr>
        <p:txBody>
          <a:bodyPr anchor="t" anchorCtr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7D2D6F-49E8-4217-A908-2D9E43583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BC9E2-CB44-4C05-9BB5-496C18A241E0}" type="datetime2">
              <a:rPr lang="en-US" smtClean="0"/>
              <a:pPr/>
              <a:t>Tuesday, February 6,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1C4440-6B8D-4A24-A807-8B1302A3D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CFE189-E20B-4108-B290-244424336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716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028302-E866-455D-8898-536230275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50800"/>
            <a:ext cx="11090275" cy="133305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94E72B-F0CF-4BC4-B509-A1C4508BE4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3" y="2113862"/>
            <a:ext cx="11091600" cy="3978963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ACE49D-C22F-4540-AC09-E421D2A2ED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863" y="6507212"/>
            <a:ext cx="26289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246CB39B-5F4C-4A7E-9BE3-AAFD45576D16}" type="datetime2">
              <a:rPr lang="en-US" smtClean="0"/>
              <a:pPr/>
              <a:t>Tuesday, February 6,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5C3BE-317E-49E8-82B5-C8A7EC9C8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9150" y="6507212"/>
            <a:ext cx="637921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74E12-6C16-431F-B2CE-E4B15916BA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48863" y="6507212"/>
            <a:ext cx="1692274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8856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29" r:id="rId1"/>
    <p:sldLayoutId id="2147484030" r:id="rId2"/>
    <p:sldLayoutId id="2147484031" r:id="rId3"/>
    <p:sldLayoutId id="2147484032" r:id="rId4"/>
    <p:sldLayoutId id="2147484033" r:id="rId5"/>
    <p:sldLayoutId id="2147484027" r:id="rId6"/>
    <p:sldLayoutId id="2147484023" r:id="rId7"/>
    <p:sldLayoutId id="2147484024" r:id="rId8"/>
    <p:sldLayoutId id="2147484025" r:id="rId9"/>
    <p:sldLayoutId id="2147484026" r:id="rId10"/>
    <p:sldLayoutId id="2147484028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en-US" sz="4800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spcAft>
          <a:spcPts val="800"/>
        </a:spcAft>
        <a:buFont typeface="Arial" panose="020B0604020202020204" pitchFamily="34" charset="0"/>
        <a:buChar char="•"/>
        <a:defRPr sz="2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6DB9AC9A-C1ED-4713-9A6E-D5EBBB4011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FCFAB40-DA7C-4B6C-AD10-4EC44B54B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796" y="465462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3296DCF-CBB7-4351-9E7E-623649419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594206" y="2826355"/>
            <a:ext cx="3366189" cy="1853969"/>
          </a:xfrm>
          <a:custGeom>
            <a:avLst/>
            <a:gdLst>
              <a:gd name="connsiteX0" fmla="*/ 201268 w 3366189"/>
              <a:gd name="connsiteY0" fmla="*/ 543015 h 1853969"/>
              <a:gd name="connsiteX1" fmla="*/ 1512221 w 3366189"/>
              <a:gd name="connsiteY1" fmla="*/ 0 h 1853969"/>
              <a:gd name="connsiteX2" fmla="*/ 3366189 w 3366189"/>
              <a:gd name="connsiteY2" fmla="*/ 1853969 h 1853969"/>
              <a:gd name="connsiteX3" fmla="*/ 2439204 w 3366189"/>
              <a:gd name="connsiteY3" fmla="*/ 1853969 h 1853969"/>
              <a:gd name="connsiteX4" fmla="*/ 1512221 w 3366189"/>
              <a:gd name="connsiteY4" fmla="*/ 926985 h 1853969"/>
              <a:gd name="connsiteX5" fmla="*/ 743552 w 3366189"/>
              <a:gd name="connsiteY5" fmla="*/ 1335684 h 1853969"/>
              <a:gd name="connsiteX6" fmla="*/ 676116 w 3366189"/>
              <a:gd name="connsiteY6" fmla="*/ 1459924 h 1853969"/>
              <a:gd name="connsiteX7" fmla="*/ 0 w 3366189"/>
              <a:gd name="connsiteY7" fmla="*/ 783808 h 1853969"/>
              <a:gd name="connsiteX8" fmla="*/ 81609 w 3366189"/>
              <a:gd name="connsiteY8" fmla="*/ 674673 h 1853969"/>
              <a:gd name="connsiteX9" fmla="*/ 201268 w 3366189"/>
              <a:gd name="connsiteY9" fmla="*/ 543015 h 1853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66189" h="1853969">
                <a:moveTo>
                  <a:pt x="201268" y="543015"/>
                </a:moveTo>
                <a:cubicBezTo>
                  <a:pt x="536770" y="207513"/>
                  <a:pt x="1000262" y="0"/>
                  <a:pt x="1512221" y="0"/>
                </a:cubicBezTo>
                <a:cubicBezTo>
                  <a:pt x="2536139" y="0"/>
                  <a:pt x="3366189" y="830051"/>
                  <a:pt x="3366189" y="1853969"/>
                </a:cubicBezTo>
                <a:lnTo>
                  <a:pt x="2439204" y="1853969"/>
                </a:lnTo>
                <a:cubicBezTo>
                  <a:pt x="2439204" y="1342010"/>
                  <a:pt x="2024180" y="926985"/>
                  <a:pt x="1512221" y="926985"/>
                </a:cubicBezTo>
                <a:cubicBezTo>
                  <a:pt x="1192247" y="926985"/>
                  <a:pt x="910138" y="1089104"/>
                  <a:pt x="743552" y="1335684"/>
                </a:cubicBezTo>
                <a:lnTo>
                  <a:pt x="676116" y="1459924"/>
                </a:lnTo>
                <a:lnTo>
                  <a:pt x="0" y="783808"/>
                </a:lnTo>
                <a:lnTo>
                  <a:pt x="81609" y="674673"/>
                </a:lnTo>
                <a:cubicBezTo>
                  <a:pt x="119392" y="628891"/>
                  <a:pt x="159330" y="584953"/>
                  <a:pt x="201268" y="543015"/>
                </a:cubicBezTo>
                <a:close/>
              </a:path>
            </a:pathLst>
          </a:custGeom>
          <a:gradFill flip="none" rotWithShape="1">
            <a:gsLst>
              <a:gs pos="87000">
                <a:schemeClr val="bg2"/>
              </a:gs>
              <a:gs pos="0">
                <a:schemeClr val="bg2">
                  <a:lumMod val="90000"/>
                  <a:lumOff val="10000"/>
                </a:schemeClr>
              </a:gs>
            </a:gsLst>
            <a:lin ang="16200000" scaled="0"/>
            <a:tileRect/>
          </a:gradFill>
          <a:ln>
            <a:noFill/>
          </a:ln>
          <a:effectLst>
            <a:innerShdw blurRad="406400" dist="190500" dir="12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61AE2471-23B2-4B94-A613-E68609916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620971" y="2691401"/>
            <a:ext cx="3326036" cy="2226949"/>
          </a:xfrm>
          <a:custGeom>
            <a:avLst/>
            <a:gdLst>
              <a:gd name="connsiteX0" fmla="*/ 322118 w 3326036"/>
              <a:gd name="connsiteY0" fmla="*/ 508527 h 2226949"/>
              <a:gd name="connsiteX1" fmla="*/ 1501413 w 3326036"/>
              <a:gd name="connsiteY1" fmla="*/ 0 h 2226949"/>
              <a:gd name="connsiteX2" fmla="*/ 3317715 w 3326036"/>
              <a:gd name="connsiteY2" fmla="*/ 1778141 h 2226949"/>
              <a:gd name="connsiteX3" fmla="*/ 3326036 w 3326036"/>
              <a:gd name="connsiteY3" fmla="*/ 1843633 h 2226949"/>
              <a:gd name="connsiteX4" fmla="*/ 2942720 w 3326036"/>
              <a:gd name="connsiteY4" fmla="*/ 2226949 h 2226949"/>
              <a:gd name="connsiteX5" fmla="*/ 2428396 w 3326036"/>
              <a:gd name="connsiteY5" fmla="*/ 2226949 h 2226949"/>
              <a:gd name="connsiteX6" fmla="*/ 1501413 w 3326036"/>
              <a:gd name="connsiteY6" fmla="*/ 1113475 h 2226949"/>
              <a:gd name="connsiteX7" fmla="*/ 732744 w 3326036"/>
              <a:gd name="connsiteY7" fmla="*/ 1604395 h 2226949"/>
              <a:gd name="connsiteX8" fmla="*/ 715116 w 3326036"/>
              <a:gd name="connsiteY8" fmla="*/ 1639249 h 2226949"/>
              <a:gd name="connsiteX9" fmla="*/ 0 w 3326036"/>
              <a:gd name="connsiteY9" fmla="*/ 924133 h 2226949"/>
              <a:gd name="connsiteX10" fmla="*/ 70802 w 3326036"/>
              <a:gd name="connsiteY10" fmla="*/ 810403 h 2226949"/>
              <a:gd name="connsiteX11" fmla="*/ 322118 w 3326036"/>
              <a:gd name="connsiteY11" fmla="*/ 508527 h 22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26036" h="2226949">
                <a:moveTo>
                  <a:pt x="322118" y="508527"/>
                </a:moveTo>
                <a:cubicBezTo>
                  <a:pt x="642593" y="190840"/>
                  <a:pt x="1053449" y="0"/>
                  <a:pt x="1501413" y="0"/>
                </a:cubicBezTo>
                <a:cubicBezTo>
                  <a:pt x="2397341" y="0"/>
                  <a:pt x="3144839" y="763359"/>
                  <a:pt x="3317715" y="1778141"/>
                </a:cubicBezTo>
                <a:lnTo>
                  <a:pt x="3326036" y="1843633"/>
                </a:lnTo>
                <a:lnTo>
                  <a:pt x="2942720" y="2226949"/>
                </a:lnTo>
                <a:lnTo>
                  <a:pt x="2428396" y="2226949"/>
                </a:lnTo>
                <a:cubicBezTo>
                  <a:pt x="2428396" y="1611994"/>
                  <a:pt x="2013372" y="1113475"/>
                  <a:pt x="1501413" y="1113475"/>
                </a:cubicBezTo>
                <a:cubicBezTo>
                  <a:pt x="1181439" y="1113475"/>
                  <a:pt x="899329" y="1308209"/>
                  <a:pt x="732744" y="1604395"/>
                </a:cubicBezTo>
                <a:lnTo>
                  <a:pt x="715116" y="1639249"/>
                </a:lnTo>
                <a:lnTo>
                  <a:pt x="0" y="924133"/>
                </a:lnTo>
                <a:lnTo>
                  <a:pt x="70802" y="810403"/>
                </a:lnTo>
                <a:cubicBezTo>
                  <a:pt x="146367" y="700418"/>
                  <a:pt x="230553" y="599295"/>
                  <a:pt x="322118" y="508527"/>
                </a:cubicBezTo>
                <a:close/>
              </a:path>
            </a:pathLst>
          </a:custGeom>
          <a:solidFill>
            <a:schemeClr val="bg2">
              <a:lumMod val="50000"/>
              <a:lumOff val="50000"/>
              <a:alpha val="60000"/>
            </a:schemeClr>
          </a:solidFill>
          <a:ln>
            <a:noFill/>
          </a:ln>
          <a:effectLst>
            <a:softEdge rad="444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DFB59F4D-13F5-4E73-B3D4-2CFDEC0C5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1183572" y="4805365"/>
            <a:ext cx="214196" cy="933178"/>
          </a:xfrm>
          <a:prstGeom prst="ellipse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63500" dist="2540000">
              <a:schemeClr val="accent1">
                <a:lumMod val="60000"/>
                <a:lumOff val="40000"/>
                <a:alpha val="2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525F5B-CA57-6247-FC24-E12A545FF23E}"/>
              </a:ext>
            </a:extLst>
          </p:cNvPr>
          <p:cNvSpPr txBox="1"/>
          <p:nvPr/>
        </p:nvSpPr>
        <p:spPr>
          <a:xfrm>
            <a:off x="3228279" y="561278"/>
            <a:ext cx="6423101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/>
              <a:t>Индивидуальный итоговый проект на тему: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7C16F6-901C-0B89-BE92-02F5A548B3A5}"/>
              </a:ext>
            </a:extLst>
          </p:cNvPr>
          <p:cNvSpPr txBox="1"/>
          <p:nvPr/>
        </p:nvSpPr>
        <p:spPr>
          <a:xfrm>
            <a:off x="2042300" y="1791397"/>
            <a:ext cx="881132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>
                <a:ea typeface="+mn-lt"/>
                <a:cs typeface="+mn-lt"/>
              </a:rPr>
              <a:t>"Роль 3D моделирования в современном мире"</a:t>
            </a:r>
            <a:endParaRPr lang="ru-RU" sz="2800" b="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861416-6603-4EF6-EC1F-6CDEA863D17A}"/>
              </a:ext>
            </a:extLst>
          </p:cNvPr>
          <p:cNvSpPr txBox="1"/>
          <p:nvPr/>
        </p:nvSpPr>
        <p:spPr>
          <a:xfrm>
            <a:off x="394009" y="2837986"/>
            <a:ext cx="7305904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/>
              <a:t>Выполнил: ученик 10 класса, Кагарманов Родион</a:t>
            </a:r>
          </a:p>
          <a:p>
            <a:r>
              <a:rPr lang="ru-RU" sz="2400" dirty="0"/>
              <a:t>Руководитель: Марченко Лилия Александровна,</a:t>
            </a:r>
          </a:p>
          <a:p>
            <a:r>
              <a:rPr lang="ru-RU" sz="2400" dirty="0"/>
              <a:t>учитель математики и информатики</a:t>
            </a:r>
            <a:r>
              <a:rPr lang="ru-RU" sz="20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EBEEE5-0E02-5331-3084-187BE80BDB00}"/>
              </a:ext>
            </a:extLst>
          </p:cNvPr>
          <p:cNvSpPr txBox="1"/>
          <p:nvPr/>
        </p:nvSpPr>
        <p:spPr>
          <a:xfrm>
            <a:off x="2488349" y="4551324"/>
            <a:ext cx="7919224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dirty="0"/>
              <a:t>Место выполнения работы:</a:t>
            </a:r>
          </a:p>
          <a:p>
            <a:pPr algn="ctr"/>
            <a:r>
              <a:rPr lang="ru-RU" sz="2400" dirty="0"/>
              <a:t>Муниципальное общеобразовательное учреждение </a:t>
            </a:r>
          </a:p>
          <a:p>
            <a:pPr algn="ctr"/>
            <a:r>
              <a:rPr lang="ru-RU" sz="2400" dirty="0"/>
              <a:t>"</a:t>
            </a:r>
            <a:r>
              <a:rPr lang="ru-RU" sz="2400" dirty="0" err="1"/>
              <a:t>Клименковская</a:t>
            </a:r>
            <a:r>
              <a:rPr lang="ru-RU" sz="2400" dirty="0"/>
              <a:t> средняя школа"</a:t>
            </a:r>
          </a:p>
          <a:p>
            <a:pPr algn="ctr"/>
            <a:r>
              <a:rPr lang="ru-RU" sz="2400" dirty="0"/>
              <a:t>Вейделевского района Белгородской области</a:t>
            </a:r>
          </a:p>
          <a:p>
            <a:pPr algn="ctr"/>
            <a:r>
              <a:rPr lang="ru-RU" sz="2400" dirty="0"/>
              <a:t>имени </a:t>
            </a:r>
            <a:r>
              <a:rPr lang="ru-RU" sz="2400" dirty="0" err="1"/>
              <a:t>Таволжанского</a:t>
            </a:r>
            <a:r>
              <a:rPr lang="ru-RU" sz="2400" dirty="0"/>
              <a:t> Павла </a:t>
            </a:r>
            <a:r>
              <a:rPr lang="ru-RU" sz="2400" dirty="0" err="1"/>
              <a:t>Викротовича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4415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399D98-B319-4254-83F3-2E2ECD46C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4569" y="344836"/>
            <a:ext cx="8814893" cy="458489"/>
          </a:xfrm>
        </p:spPr>
        <p:txBody>
          <a:bodyPr>
            <a:normAutofit/>
          </a:bodyPr>
          <a:lstStyle/>
          <a:p>
            <a:r>
              <a:rPr lang="ru-RU" sz="2400" b="1">
                <a:ea typeface="+mj-lt"/>
                <a:cs typeface="+mj-lt"/>
              </a:rPr>
              <a:t>Применение 3D моделирования в архитектуре и дизайне</a:t>
            </a:r>
            <a:r>
              <a:rPr lang="ru-RU" sz="2400">
                <a:ea typeface="+mj-lt"/>
                <a:cs typeface="+mj-lt"/>
              </a:rPr>
              <a:t> 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5730E1-6977-451D-86F6-A9993D533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1117404"/>
            <a:ext cx="4864389" cy="5391056"/>
          </a:xfrm>
        </p:spPr>
        <p:txBody>
          <a:bodyPr vert="horz"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ea typeface="+mn-lt"/>
                <a:cs typeface="+mn-lt"/>
              </a:rPr>
              <a:t>Демонстрация будущего объекта строительства или квартиры после ремонта заказчику устраняет все недочеты, несогласованности и повышает продуктивность задачи, а значит, гарантирует, что результат всегда будет на высоте. Также применение 3D незаменимо в сложных климатических условиях, например, в пустыне, на крайнем севере или для строительства на морских глубинах. Кроме того,3</a:t>
            </a:r>
            <a:r>
              <a:rPr lang="en-US" sz="2000" dirty="0">
                <a:solidFill>
                  <a:schemeClr val="tx1"/>
                </a:solidFill>
                <a:ea typeface="+mn-lt"/>
                <a:cs typeface="+mn-lt"/>
              </a:rPr>
              <a:t>D</a:t>
            </a:r>
            <a:r>
              <a:rPr lang="ru-RU" sz="2000" dirty="0">
                <a:solidFill>
                  <a:schemeClr val="tx1"/>
                </a:solidFill>
                <a:ea typeface="+mn-lt"/>
                <a:cs typeface="+mn-lt"/>
              </a:rPr>
              <a:t> моделирование используется для изготовления предметов мебели и интерьера для предварительного согласования с заказчиками внешнего вида будущего изделия.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34DF119D-1D15-4074-B75B-5B83BE46A4F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6559" y="1173183"/>
            <a:ext cx="4345132" cy="2494066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0C8D8586-9890-40E7-95EE-E6151DB4E1E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66559" y="3814018"/>
            <a:ext cx="4345131" cy="245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216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397DAC-40B9-4B46-9177-CA73C23C8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375" y="4062451"/>
            <a:ext cx="3580587" cy="1562959"/>
          </a:xfr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b="1" kern="1200" dirty="0">
                <a:latin typeface="+mj-lt"/>
                <a:ea typeface="+mj-ea"/>
                <a:cs typeface="+mj-cs"/>
              </a:rPr>
              <a:t>Применение 3D моделирования в легкой и тяжелой промышленности</a:t>
            </a:r>
            <a:r>
              <a:rPr lang="en-US" sz="2400" b="1" dirty="0"/>
              <a:t> </a:t>
            </a:r>
            <a:endParaRPr lang="en-US" sz="30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10" descr="Изображение выглядит как двигатель&#10;&#10;Автоматически созданное описание">
            <a:extLst>
              <a:ext uri="{FF2B5EF4-FFF2-40B4-BE49-F238E27FC236}">
                <a16:creationId xmlns:a16="http://schemas.microsoft.com/office/drawing/2014/main" id="{F64CA1E4-51DA-4F33-8CE4-257CDC42D9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711" b="24212"/>
          <a:stretch/>
        </p:blipFill>
        <p:spPr>
          <a:xfrm>
            <a:off x="20" y="1"/>
            <a:ext cx="12191980" cy="3777175"/>
          </a:xfrm>
          <a:custGeom>
            <a:avLst/>
            <a:gdLst/>
            <a:ahLst/>
            <a:cxnLst/>
            <a:rect l="l" t="t" r="r" b="b"/>
            <a:pathLst>
              <a:path w="12192000" h="3777175">
                <a:moveTo>
                  <a:pt x="0" y="0"/>
                </a:moveTo>
                <a:lnTo>
                  <a:pt x="12192000" y="0"/>
                </a:lnTo>
                <a:lnTo>
                  <a:pt x="12192000" y="3777175"/>
                </a:lnTo>
                <a:lnTo>
                  <a:pt x="0" y="3777175"/>
                </a:lnTo>
                <a:close/>
              </a:path>
            </a:pathLst>
          </a:cu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C5D31EF7-7A67-43B2-8B5E-B4A6241B1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613" y="3602837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0904775F-9166-428F-8C2A-42B3F30337B9}"/>
              </a:ext>
            </a:extLst>
          </p:cNvPr>
          <p:cNvSpPr txBox="1"/>
          <p:nvPr/>
        </p:nvSpPr>
        <p:spPr>
          <a:xfrm>
            <a:off x="4774813" y="4164671"/>
            <a:ext cx="6373813" cy="1562959"/>
          </a:xfrm>
          <a:prstGeom prst="rect">
            <a:avLst/>
          </a:prstGeom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en-US" sz="2000" dirty="0"/>
              <a:t>3D </a:t>
            </a:r>
            <a:r>
              <a:rPr lang="en-US" sz="2000" dirty="0" err="1"/>
              <a:t>моделирование</a:t>
            </a:r>
            <a:r>
              <a:rPr lang="en-US" sz="2000" dirty="0"/>
              <a:t> </a:t>
            </a:r>
            <a:r>
              <a:rPr lang="en-US" sz="2000" dirty="0" err="1"/>
              <a:t>широко</a:t>
            </a:r>
            <a:r>
              <a:rPr lang="en-US" sz="2000" dirty="0"/>
              <a:t> </a:t>
            </a:r>
            <a:r>
              <a:rPr lang="en-US" sz="2000" dirty="0" err="1"/>
              <a:t>применяется</a:t>
            </a:r>
            <a:r>
              <a:rPr lang="en-US" sz="2000" dirty="0"/>
              <a:t> в </a:t>
            </a:r>
            <a:r>
              <a:rPr lang="en-US" sz="2000" dirty="0" err="1"/>
              <a:t>промышленности</a:t>
            </a:r>
            <a:r>
              <a:rPr lang="en-US" sz="2000" dirty="0"/>
              <a:t>: </a:t>
            </a:r>
            <a:r>
              <a:rPr lang="en-US" sz="2000" dirty="0" err="1"/>
              <a:t>атомной</a:t>
            </a:r>
            <a:r>
              <a:rPr lang="en-US" sz="2000" dirty="0"/>
              <a:t>, </a:t>
            </a:r>
            <a:r>
              <a:rPr lang="en-US" sz="2000" dirty="0" err="1"/>
              <a:t>космической</a:t>
            </a:r>
            <a:r>
              <a:rPr lang="en-US" sz="2000" dirty="0"/>
              <a:t>, </a:t>
            </a:r>
            <a:r>
              <a:rPr lang="en-US" sz="2000" dirty="0" err="1"/>
              <a:t>машиностроении</a:t>
            </a:r>
            <a:r>
              <a:rPr lang="en-US" sz="2000" dirty="0"/>
              <a:t>. А </a:t>
            </a:r>
            <a:r>
              <a:rPr lang="en-US" sz="2000" dirty="0" err="1"/>
              <a:t>также</a:t>
            </a:r>
            <a:r>
              <a:rPr lang="en-US" sz="2000" dirty="0"/>
              <a:t> и в </a:t>
            </a:r>
            <a:r>
              <a:rPr lang="en-US" sz="2000" dirty="0" err="1"/>
              <a:t>более</a:t>
            </a:r>
            <a:r>
              <a:rPr lang="en-US" sz="2000" dirty="0"/>
              <a:t> </a:t>
            </a:r>
            <a:r>
              <a:rPr lang="en-US" sz="2000" dirty="0" err="1"/>
              <a:t>обыденных</a:t>
            </a:r>
            <a:r>
              <a:rPr lang="en-US" sz="2000" dirty="0"/>
              <a:t> </a:t>
            </a:r>
            <a:r>
              <a:rPr lang="en-US" sz="2000" dirty="0" err="1"/>
              <a:t>видах</a:t>
            </a:r>
            <a:r>
              <a:rPr lang="en-US" sz="2000" dirty="0"/>
              <a:t> </a:t>
            </a:r>
            <a:r>
              <a:rPr lang="en-US" sz="2000" dirty="0" err="1"/>
              <a:t>промышленности</a:t>
            </a:r>
            <a:r>
              <a:rPr lang="en-US" sz="2000" dirty="0"/>
              <a:t>, </a:t>
            </a:r>
            <a:r>
              <a:rPr lang="en-US" sz="2000" dirty="0" err="1"/>
              <a:t>например</a:t>
            </a:r>
            <a:r>
              <a:rPr lang="en-US" sz="2000" dirty="0"/>
              <a:t>, </a:t>
            </a:r>
            <a:r>
              <a:rPr lang="en-US" sz="2000" dirty="0" err="1"/>
              <a:t>при</a:t>
            </a:r>
            <a:r>
              <a:rPr lang="en-US" sz="2000" dirty="0"/>
              <a:t> </a:t>
            </a:r>
            <a:r>
              <a:rPr lang="en-US" sz="2000" dirty="0" err="1"/>
              <a:t>изготовлении</a:t>
            </a:r>
            <a:r>
              <a:rPr lang="en-US" sz="2000" dirty="0"/>
              <a:t> </a:t>
            </a:r>
            <a:r>
              <a:rPr lang="en-US" sz="2000" dirty="0" err="1"/>
              <a:t>посуды</a:t>
            </a:r>
            <a:r>
              <a:rPr lang="en-US" sz="2000" dirty="0"/>
              <a:t> и </a:t>
            </a:r>
            <a:r>
              <a:rPr lang="en-US" sz="2000" dirty="0" err="1"/>
              <a:t>фаянса</a:t>
            </a:r>
            <a:r>
              <a:rPr lang="en-US" sz="2000" dirty="0"/>
              <a:t>, </a:t>
            </a:r>
            <a:r>
              <a:rPr lang="en-US" sz="2000" dirty="0" err="1"/>
              <a:t>игрушек</a:t>
            </a:r>
            <a:r>
              <a:rPr lang="en-US" sz="2000" dirty="0"/>
              <a:t>, </a:t>
            </a:r>
            <a:r>
              <a:rPr lang="en-US" sz="2000" dirty="0" err="1"/>
              <a:t>различного</a:t>
            </a:r>
            <a:r>
              <a:rPr lang="en-US" sz="2000" dirty="0"/>
              <a:t> </a:t>
            </a:r>
            <a:r>
              <a:rPr lang="en-US" sz="2000" dirty="0" err="1"/>
              <a:t>декора</a:t>
            </a:r>
            <a:r>
              <a:rPr lang="en-US" sz="2000" dirty="0"/>
              <a:t> и т. д</a:t>
            </a:r>
            <a:endParaRPr lang="ru-RU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AA473C-383E-42FB-A591-0ECC85FFF0CB}"/>
              </a:ext>
            </a:extLst>
          </p:cNvPr>
          <p:cNvSpPr txBox="1"/>
          <p:nvPr/>
        </p:nvSpPr>
        <p:spPr>
          <a:xfrm>
            <a:off x="4724400" y="3200400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ru-RU" dirty="0"/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0904775F-9166-428F-8C2A-42B3F30337B9}"/>
              </a:ext>
            </a:extLst>
          </p:cNvPr>
          <p:cNvSpPr txBox="1"/>
          <p:nvPr/>
        </p:nvSpPr>
        <p:spPr>
          <a:xfrm>
            <a:off x="5083752" y="3239366"/>
            <a:ext cx="2743199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3419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36762"/>
            <a:chOff x="4879602" y="3781429"/>
            <a:chExt cx="1980001" cy="1336762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74033C2F-EE38-427C-97E3-08EAC8822A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471760"/>
            <a:ext cx="666497" cy="1080000"/>
          </a:xfrm>
          <a:custGeom>
            <a:avLst/>
            <a:gdLst>
              <a:gd name="connsiteX0" fmla="*/ 126497 w 666497"/>
              <a:gd name="connsiteY0" fmla="*/ 0 h 1080000"/>
              <a:gd name="connsiteX1" fmla="*/ 666497 w 666497"/>
              <a:gd name="connsiteY1" fmla="*/ 540000 h 1080000"/>
              <a:gd name="connsiteX2" fmla="*/ 126497 w 666497"/>
              <a:gd name="connsiteY2" fmla="*/ 1080000 h 1080000"/>
              <a:gd name="connsiteX3" fmla="*/ 17668 w 666497"/>
              <a:gd name="connsiteY3" fmla="*/ 1069029 h 1080000"/>
              <a:gd name="connsiteX4" fmla="*/ 0 w 666497"/>
              <a:gd name="connsiteY4" fmla="*/ 1063545 h 1080000"/>
              <a:gd name="connsiteX5" fmla="*/ 0 w 666497"/>
              <a:gd name="connsiteY5" fmla="*/ 16455 h 1080000"/>
              <a:gd name="connsiteX6" fmla="*/ 17668 w 666497"/>
              <a:gd name="connsiteY6" fmla="*/ 10971 h 1080000"/>
              <a:gd name="connsiteX7" fmla="*/ 126497 w 666497"/>
              <a:gd name="connsiteY7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6497" h="1080000">
                <a:moveTo>
                  <a:pt x="126497" y="0"/>
                </a:moveTo>
                <a:cubicBezTo>
                  <a:pt x="424731" y="0"/>
                  <a:pt x="666497" y="241766"/>
                  <a:pt x="666497" y="540000"/>
                </a:cubicBezTo>
                <a:cubicBezTo>
                  <a:pt x="666497" y="838234"/>
                  <a:pt x="424731" y="1080000"/>
                  <a:pt x="126497" y="1080000"/>
                </a:cubicBezTo>
                <a:cubicBezTo>
                  <a:pt x="89218" y="1080000"/>
                  <a:pt x="52821" y="1076222"/>
                  <a:pt x="17668" y="1069029"/>
                </a:cubicBezTo>
                <a:lnTo>
                  <a:pt x="0" y="1063545"/>
                </a:lnTo>
                <a:lnTo>
                  <a:pt x="0" y="16455"/>
                </a:lnTo>
                <a:lnTo>
                  <a:pt x="17668" y="10971"/>
                </a:lnTo>
                <a:cubicBezTo>
                  <a:pt x="52821" y="3778"/>
                  <a:pt x="89218" y="0"/>
                  <a:pt x="126497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2940903-7865-4026-879C-CC1ADF911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34337" y="800983"/>
            <a:ext cx="4006800" cy="3788841"/>
            <a:chOff x="7762003" y="672385"/>
            <a:chExt cx="4006800" cy="3788841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82D1BD3-FFA8-4027-A890-672FDD8F70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8528803" y="672385"/>
              <a:ext cx="3240000" cy="3788841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508000" dist="203200" dir="9600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BC5C6D9-8420-4B6F-A949-7B6565266B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>
              <a:off x="8572003" y="180004"/>
              <a:ext cx="1620000" cy="324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0000"/>
                    <a:lumOff val="10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82CFC28-5F56-4F2C-A953-AB57C1CE5C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004386" y="5149126"/>
            <a:ext cx="762805" cy="734873"/>
            <a:chOff x="7950336" y="1300590"/>
            <a:chExt cx="762805" cy="734873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492EB854-02D8-4A9E-8BA5-5FEE21DD09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220298" y="1428832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  <a:alpha val="6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A1676C39-91DD-4843-8315-4285BA1E7E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066503" y="1339815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B339FEEC-A688-4A3E-BA2C-8FC738A8AF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217173" y="1608753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  <a:alpha val="6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508000">
                <a:schemeClr val="bg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D55D853-4324-4F9A-B466-A5347E0AC19F}"/>
              </a:ext>
            </a:extLst>
          </p:cNvPr>
          <p:cNvSpPr txBox="1"/>
          <p:nvPr/>
        </p:nvSpPr>
        <p:spPr>
          <a:xfrm>
            <a:off x="5560741" y="635620"/>
            <a:ext cx="5354443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>
                <a:ea typeface="+mn-lt"/>
                <a:cs typeface="+mn-lt"/>
              </a:rPr>
              <a:t>Применение 3D моделирования в образовании и науке</a:t>
            </a:r>
            <a:endParaRPr lang="ru-RU" b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16A388-3860-4A79-BADE-B4DFDFB2F0EC}"/>
              </a:ext>
            </a:extLst>
          </p:cNvPr>
          <p:cNvSpPr txBox="1"/>
          <p:nvPr/>
        </p:nvSpPr>
        <p:spPr>
          <a:xfrm>
            <a:off x="5564227" y="1763519"/>
            <a:ext cx="5326566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ea typeface="+mn-lt"/>
                <a:cs typeface="+mn-lt"/>
              </a:rPr>
              <a:t>Использование 3</a:t>
            </a:r>
            <a:r>
              <a:rPr lang="en-US" sz="2000" dirty="0">
                <a:ea typeface="+mn-lt"/>
                <a:cs typeface="+mn-lt"/>
              </a:rPr>
              <a:t>D</a:t>
            </a:r>
            <a:r>
              <a:rPr lang="ru-RU" sz="2000" dirty="0">
                <a:ea typeface="+mn-lt"/>
                <a:cs typeface="+mn-lt"/>
              </a:rPr>
              <a:t> моделей в области образования, повышает интерес к учебе, так как образовательный процесс выходит за пределы школьного класса. Находясь в помещении, ребенок, тем не менее, может «побывать» в любом историческом периоде и воочию увидеть особенности обитания древних животных, людей. Студенты могут детально изучить самый сложный материал, в другой доступной для понимания форме, а также попробовать себя на практических занятиях </a:t>
            </a:r>
            <a:endParaRPr lang="ru-RU" sz="2000"/>
          </a:p>
        </p:txBody>
      </p:sp>
      <p:pic>
        <p:nvPicPr>
          <p:cNvPr id="9" name="Рисунок 10" descr="Изображение выглядит как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4B1ECD49-3759-4DAF-B3F1-AB73E229B8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254" y="800286"/>
            <a:ext cx="5159297" cy="2404574"/>
          </a:xfrm>
          <a:prstGeom prst="rect">
            <a:avLst/>
          </a:prstGeom>
        </p:spPr>
      </p:pic>
      <p:pic>
        <p:nvPicPr>
          <p:cNvPr id="11" name="Рисунок 12" descr="Изображение выглядит как текст, человек, внутренний, компьютер&#10;&#10;Автоматически созданное описание">
            <a:extLst>
              <a:ext uri="{FF2B5EF4-FFF2-40B4-BE49-F238E27FC236}">
                <a16:creationId xmlns:a16="http://schemas.microsoft.com/office/drawing/2014/main" id="{CED1D523-6FA4-4600-8F6E-C853A50C507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8254" y="3357971"/>
            <a:ext cx="4545980" cy="302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6645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4EDB960-BE37-4838-AAB6-6E22DA6445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50225" y="606559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51DF3C5-5417-4176-95C7-990706A4CD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50862" y="3624151"/>
            <a:ext cx="2525894" cy="2684574"/>
            <a:chOff x="2046943" y="3949349"/>
            <a:chExt cx="2525894" cy="2684574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195573F-E56B-4722-AE62-512B28339B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2229890" y="3766402"/>
              <a:ext cx="2160000" cy="252589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508000" dist="203200" dir="2700000">
                <a:schemeClr val="accent1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E5BADC4-6F44-4F83-ABB7-22E8C45170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2250249" y="4462667"/>
              <a:ext cx="1080000" cy="2171256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E151F8-68BF-4AF5-8244-B8BD42E192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1282" y="-1815"/>
            <a:ext cx="5541937" cy="965080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buNone/>
            </a:pPr>
            <a:endParaRPr lang="ru-RU" sz="1600"/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ea typeface="+mn-lt"/>
                <a:cs typeface="+mn-lt"/>
              </a:rPr>
              <a:t>Программы для 3D моделирования</a:t>
            </a:r>
            <a:endParaRPr lang="ru-RU" b="1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56F738-F569-4DC9-9969-C00BE4707F76}"/>
              </a:ext>
            </a:extLst>
          </p:cNvPr>
          <p:cNvSpPr txBox="1"/>
          <p:nvPr/>
        </p:nvSpPr>
        <p:spPr>
          <a:xfrm>
            <a:off x="6071839" y="1602059"/>
            <a:ext cx="5335858" cy="47089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ea typeface="+mn-lt"/>
                <a:cs typeface="+mn-lt"/>
              </a:rPr>
              <a:t>На сегодняшний момент разработаны различные программы для 3D моделирования. Их список постоянно пополняется, ведь компании создающие данное ПО хотят охватить как можно большую аудиторию потребителей, поэтому с появлением новых потребностей к специфике программы, они создают новые приложения. Среди них существуют как платные, так и бесплатные программы для 3D моделирования. К лидерам первой категории относятся 3D </a:t>
            </a:r>
            <a:r>
              <a:rPr lang="ru-RU" sz="2000" dirty="0" err="1">
                <a:ea typeface="+mn-lt"/>
                <a:cs typeface="+mn-lt"/>
              </a:rPr>
              <a:t>max</a:t>
            </a:r>
            <a:r>
              <a:rPr lang="ru-RU" sz="2000" dirty="0">
                <a:ea typeface="+mn-lt"/>
                <a:cs typeface="+mn-lt"/>
              </a:rPr>
              <a:t>, Maya, </a:t>
            </a:r>
            <a:r>
              <a:rPr lang="ru-RU" sz="2000" dirty="0" err="1">
                <a:ea typeface="+mn-lt"/>
                <a:cs typeface="+mn-lt"/>
              </a:rPr>
              <a:t>AutoCad</a:t>
            </a:r>
            <a:r>
              <a:rPr lang="ru-RU" sz="2000" dirty="0">
                <a:ea typeface="+mn-lt"/>
                <a:cs typeface="+mn-lt"/>
              </a:rPr>
              <a:t>, Cinema 4D, Компас 3D, </a:t>
            </a:r>
            <a:r>
              <a:rPr lang="ru-RU" sz="2000" dirty="0" err="1">
                <a:ea typeface="+mn-lt"/>
                <a:cs typeface="+mn-lt"/>
              </a:rPr>
              <a:t>Rhinoceros</a:t>
            </a:r>
            <a:r>
              <a:rPr lang="ru-RU" sz="2000" dirty="0">
                <a:ea typeface="+mn-lt"/>
                <a:cs typeface="+mn-lt"/>
              </a:rPr>
              <a:t>, а ко второй стоит отнести </a:t>
            </a:r>
            <a:r>
              <a:rPr lang="ru-RU" sz="2000" dirty="0" err="1">
                <a:ea typeface="+mn-lt"/>
                <a:cs typeface="+mn-lt"/>
              </a:rPr>
              <a:t>Blender</a:t>
            </a:r>
            <a:r>
              <a:rPr lang="ru-RU" sz="2000" dirty="0">
                <a:ea typeface="+mn-lt"/>
                <a:cs typeface="+mn-lt"/>
              </a:rPr>
              <a:t> 3D моделирование, Wings3D и </a:t>
            </a:r>
            <a:r>
              <a:rPr lang="ru-RU" sz="2000" dirty="0" err="1">
                <a:ea typeface="+mn-lt"/>
                <a:cs typeface="+mn-lt"/>
              </a:rPr>
              <a:t>GoogleSketchUp</a:t>
            </a:r>
            <a:r>
              <a:rPr lang="ru-RU" sz="2000" dirty="0">
                <a:ea typeface="+mn-lt"/>
                <a:cs typeface="+mn-lt"/>
              </a:rPr>
              <a:t>.</a:t>
            </a:r>
            <a:endParaRPr lang="ru-RU" sz="2000"/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389EC654-7BCF-46E5-B052-9B6B5D9EC4F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3498" y="1118923"/>
            <a:ext cx="1683835" cy="1674375"/>
          </a:xfrm>
          <a:prstGeom prst="rect">
            <a:avLst/>
          </a:prstGeom>
        </p:spPr>
      </p:pic>
      <p:pic>
        <p:nvPicPr>
          <p:cNvPr id="7" name="Рисунок 8">
            <a:extLst>
              <a:ext uri="{FF2B5EF4-FFF2-40B4-BE49-F238E27FC236}">
                <a16:creationId xmlns:a16="http://schemas.microsoft.com/office/drawing/2014/main" id="{B53E0E67-68CF-484D-8FA1-C9EBD9674FF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9108" y="1118839"/>
            <a:ext cx="1683834" cy="1674542"/>
          </a:xfrm>
          <a:prstGeom prst="rect">
            <a:avLst/>
          </a:prstGeom>
        </p:spPr>
      </p:pic>
      <p:pic>
        <p:nvPicPr>
          <p:cNvPr id="9" name="Рисунок 10">
            <a:extLst>
              <a:ext uri="{FF2B5EF4-FFF2-40B4-BE49-F238E27FC236}">
                <a16:creationId xmlns:a16="http://schemas.microsoft.com/office/drawing/2014/main" id="{CF248DB3-3E0E-4FF1-A8CB-83D5350C86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3302" y="1118839"/>
            <a:ext cx="1665249" cy="1674542"/>
          </a:xfrm>
          <a:prstGeom prst="rect">
            <a:avLst/>
          </a:prstGeom>
        </p:spPr>
      </p:pic>
      <p:pic>
        <p:nvPicPr>
          <p:cNvPr id="11" name="Рисунок 15" descr="Изображение выглядит как текст, знак, внешний, столб&#10;&#10;Автоматически созданное описание">
            <a:extLst>
              <a:ext uri="{FF2B5EF4-FFF2-40B4-BE49-F238E27FC236}">
                <a16:creationId xmlns:a16="http://schemas.microsoft.com/office/drawing/2014/main" id="{78A4CAD6-47AC-45ED-8FBC-E391979E84E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3302" y="2930912"/>
            <a:ext cx="1665249" cy="1655956"/>
          </a:xfrm>
          <a:prstGeom prst="rect">
            <a:avLst/>
          </a:prstGeom>
        </p:spPr>
      </p:pic>
      <p:pic>
        <p:nvPicPr>
          <p:cNvPr id="16" name="Рисунок 16">
            <a:extLst>
              <a:ext uri="{FF2B5EF4-FFF2-40B4-BE49-F238E27FC236}">
                <a16:creationId xmlns:a16="http://schemas.microsoft.com/office/drawing/2014/main" id="{DC3CA412-A6AB-47A3-BE33-F2ABE850A309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9107" y="2930912"/>
            <a:ext cx="1683835" cy="1655957"/>
          </a:xfrm>
          <a:prstGeom prst="rect">
            <a:avLst/>
          </a:prstGeom>
        </p:spPr>
      </p:pic>
      <p:pic>
        <p:nvPicPr>
          <p:cNvPr id="17" name="Рисунок 17">
            <a:extLst>
              <a:ext uri="{FF2B5EF4-FFF2-40B4-BE49-F238E27FC236}">
                <a16:creationId xmlns:a16="http://schemas.microsoft.com/office/drawing/2014/main" id="{28B3522F-FED3-4177-9BB3-2669F345BE76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3498" y="2930327"/>
            <a:ext cx="1683834" cy="1657127"/>
          </a:xfrm>
          <a:prstGeom prst="rect">
            <a:avLst/>
          </a:prstGeom>
        </p:spPr>
      </p:pic>
      <p:pic>
        <p:nvPicPr>
          <p:cNvPr id="19" name="Рисунок 19">
            <a:extLst>
              <a:ext uri="{FF2B5EF4-FFF2-40B4-BE49-F238E27FC236}">
                <a16:creationId xmlns:a16="http://schemas.microsoft.com/office/drawing/2014/main" id="{025D8B70-6900-48A0-8CBB-B70CC7BA974F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3498" y="4705815"/>
            <a:ext cx="1683835" cy="1693127"/>
          </a:xfrm>
          <a:prstGeom prst="rect">
            <a:avLst/>
          </a:prstGeom>
        </p:spPr>
      </p:pic>
      <p:pic>
        <p:nvPicPr>
          <p:cNvPr id="20" name="Рисунок 20">
            <a:extLst>
              <a:ext uri="{FF2B5EF4-FFF2-40B4-BE49-F238E27FC236}">
                <a16:creationId xmlns:a16="http://schemas.microsoft.com/office/drawing/2014/main" id="{96292B22-CAA1-4B37-A12F-F85FFA356B0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29107" y="4703956"/>
            <a:ext cx="3356517" cy="169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490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04E6BD3-B518-46A4-9CC0-30D0955523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19157" y="1584557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31FBE92-3FC2-48E4-874B-A5273A042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70526" y="2488515"/>
            <a:ext cx="1262947" cy="1335600"/>
            <a:chOff x="2678417" y="2427951"/>
            <a:chExt cx="1262947" cy="13356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F7C333A-2381-4657-ACDA-47654B21FA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4A5CCC1-7BBD-4F00-82CF-C7683D9FF6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0DAEA90-11E9-4069-BC2C-6F65C6C1C3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 flipH="1" flipV="1">
            <a:off x="8600937" y="4090109"/>
            <a:ext cx="3682485" cy="1853969"/>
          </a:xfrm>
          <a:custGeom>
            <a:avLst/>
            <a:gdLst>
              <a:gd name="connsiteX0" fmla="*/ 3682485 w 3682485"/>
              <a:gd name="connsiteY0" fmla="*/ 1853969 h 1853969"/>
              <a:gd name="connsiteX1" fmla="*/ 2755500 w 3682485"/>
              <a:gd name="connsiteY1" fmla="*/ 1853969 h 1853969"/>
              <a:gd name="connsiteX2" fmla="*/ 1828517 w 3682485"/>
              <a:gd name="connsiteY2" fmla="*/ 926985 h 1853969"/>
              <a:gd name="connsiteX3" fmla="*/ 901534 w 3682485"/>
              <a:gd name="connsiteY3" fmla="*/ 1853969 h 1853969"/>
              <a:gd name="connsiteX4" fmla="*/ 293606 w 3682485"/>
              <a:gd name="connsiteY4" fmla="*/ 1853969 h 1853969"/>
              <a:gd name="connsiteX5" fmla="*/ 0 w 3682485"/>
              <a:gd name="connsiteY5" fmla="*/ 1560363 h 1853969"/>
              <a:gd name="connsiteX6" fmla="*/ 12215 w 3682485"/>
              <a:gd name="connsiteY6" fmla="*/ 1480329 h 1853969"/>
              <a:gd name="connsiteX7" fmla="*/ 1828517 w 3682485"/>
              <a:gd name="connsiteY7" fmla="*/ 0 h 1853969"/>
              <a:gd name="connsiteX8" fmla="*/ 3682485 w 3682485"/>
              <a:gd name="connsiteY8" fmla="*/ 1853969 h 1853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82485" h="1853969">
                <a:moveTo>
                  <a:pt x="3682485" y="1853969"/>
                </a:moveTo>
                <a:lnTo>
                  <a:pt x="2755500" y="1853969"/>
                </a:lnTo>
                <a:cubicBezTo>
                  <a:pt x="2755500" y="1342010"/>
                  <a:pt x="2340476" y="926985"/>
                  <a:pt x="1828517" y="926985"/>
                </a:cubicBezTo>
                <a:cubicBezTo>
                  <a:pt x="1316558" y="926985"/>
                  <a:pt x="901534" y="1342010"/>
                  <a:pt x="901534" y="1853969"/>
                </a:cubicBezTo>
                <a:lnTo>
                  <a:pt x="293606" y="1853969"/>
                </a:lnTo>
                <a:lnTo>
                  <a:pt x="0" y="1560363"/>
                </a:lnTo>
                <a:lnTo>
                  <a:pt x="12215" y="1480329"/>
                </a:lnTo>
                <a:cubicBezTo>
                  <a:pt x="185091" y="635508"/>
                  <a:pt x="932589" y="0"/>
                  <a:pt x="1828517" y="0"/>
                </a:cubicBezTo>
                <a:cubicBezTo>
                  <a:pt x="2852434" y="0"/>
                  <a:pt x="3682485" y="830051"/>
                  <a:pt x="3682485" y="1853969"/>
                </a:cubicBezTo>
                <a:close/>
              </a:path>
            </a:pathLst>
          </a:custGeom>
          <a:gradFill flip="none" rotWithShape="1">
            <a:gsLst>
              <a:gs pos="97000">
                <a:schemeClr val="bg2"/>
              </a:gs>
              <a:gs pos="31000">
                <a:schemeClr val="bg2">
                  <a:lumMod val="90000"/>
                  <a:lumOff val="10000"/>
                </a:schemeClr>
              </a:gs>
            </a:gsLst>
            <a:lin ang="15000000" scaled="0"/>
            <a:tileRect/>
          </a:gradFill>
          <a:ln>
            <a:noFill/>
          </a:ln>
          <a:effectLst>
            <a:innerShdw blurRad="508000" dist="101600" dir="9600000">
              <a:schemeClr val="accent1">
                <a:lumMod val="60000"/>
                <a:lumOff val="40000"/>
                <a:alpha val="8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0E8189B-747E-48AE-99A9-1BEE680125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 flipH="1" flipV="1">
            <a:off x="8711129" y="3843994"/>
            <a:ext cx="3644147" cy="2149759"/>
          </a:xfrm>
          <a:custGeom>
            <a:avLst/>
            <a:gdLst>
              <a:gd name="connsiteX0" fmla="*/ 3644147 w 3644147"/>
              <a:gd name="connsiteY0" fmla="*/ 2149759 h 2149759"/>
              <a:gd name="connsiteX1" fmla="*/ 2717163 w 3644147"/>
              <a:gd name="connsiteY1" fmla="*/ 2149759 h 2149759"/>
              <a:gd name="connsiteX2" fmla="*/ 1790179 w 3644147"/>
              <a:gd name="connsiteY2" fmla="*/ 1074881 h 2149759"/>
              <a:gd name="connsiteX3" fmla="*/ 863196 w 3644147"/>
              <a:gd name="connsiteY3" fmla="*/ 2149759 h 2149759"/>
              <a:gd name="connsiteX4" fmla="*/ 551057 w 3644147"/>
              <a:gd name="connsiteY4" fmla="*/ 2149759 h 2149759"/>
              <a:gd name="connsiteX5" fmla="*/ 0 w 3644147"/>
              <a:gd name="connsiteY5" fmla="*/ 1598702 h 2149759"/>
              <a:gd name="connsiteX6" fmla="*/ 19562 w 3644147"/>
              <a:gd name="connsiteY6" fmla="*/ 1510486 h 2149759"/>
              <a:gd name="connsiteX7" fmla="*/ 1790179 w 3644147"/>
              <a:gd name="connsiteY7" fmla="*/ 0 h 2149759"/>
              <a:gd name="connsiteX8" fmla="*/ 3644147 w 3644147"/>
              <a:gd name="connsiteY8" fmla="*/ 2149759 h 2149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44147" h="2149759">
                <a:moveTo>
                  <a:pt x="3644147" y="2149759"/>
                </a:moveTo>
                <a:lnTo>
                  <a:pt x="2717163" y="2149759"/>
                </a:lnTo>
                <a:cubicBezTo>
                  <a:pt x="2717162" y="1556120"/>
                  <a:pt x="2302138" y="1074880"/>
                  <a:pt x="1790179" y="1074881"/>
                </a:cubicBezTo>
                <a:cubicBezTo>
                  <a:pt x="1278220" y="1074880"/>
                  <a:pt x="863196" y="1556119"/>
                  <a:pt x="863196" y="2149759"/>
                </a:cubicBezTo>
                <a:lnTo>
                  <a:pt x="551057" y="2149759"/>
                </a:lnTo>
                <a:lnTo>
                  <a:pt x="0" y="1598702"/>
                </a:lnTo>
                <a:lnTo>
                  <a:pt x="19562" y="1510486"/>
                </a:lnTo>
                <a:cubicBezTo>
                  <a:pt x="254295" y="635388"/>
                  <a:pt x="958246" y="0"/>
                  <a:pt x="1790179" y="0"/>
                </a:cubicBezTo>
                <a:cubicBezTo>
                  <a:pt x="2814097" y="0"/>
                  <a:pt x="3644147" y="962481"/>
                  <a:pt x="3644147" y="2149759"/>
                </a:cubicBezTo>
                <a:close/>
              </a:path>
            </a:pathLst>
          </a:custGeom>
          <a:solidFill>
            <a:schemeClr val="bg2">
              <a:lumMod val="50000"/>
              <a:lumOff val="50000"/>
              <a:alpha val="60000"/>
            </a:schemeClr>
          </a:soli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C1C2C1-878E-481D-8560-8DA6B4A78ACD}"/>
              </a:ext>
            </a:extLst>
          </p:cNvPr>
          <p:cNvSpPr txBox="1"/>
          <p:nvPr/>
        </p:nvSpPr>
        <p:spPr>
          <a:xfrm>
            <a:off x="2885054" y="506172"/>
            <a:ext cx="6413089" cy="754459"/>
          </a:xfrm>
          <a:prstGeom prst="rect">
            <a:avLst/>
          </a:prstGeom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rmAutofit lnSpcReduction="10000"/>
          </a:bodyPr>
          <a:lstStyle/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en-US" sz="2400" b="1" dirty="0" err="1"/>
              <a:t>Перспективы</a:t>
            </a:r>
            <a:r>
              <a:rPr lang="en-US" sz="2400" b="1" dirty="0"/>
              <a:t> </a:t>
            </a:r>
            <a:r>
              <a:rPr lang="en-US" sz="2400" b="1" dirty="0" err="1"/>
              <a:t>развития</a:t>
            </a:r>
            <a:r>
              <a:rPr lang="en-US" sz="2400" b="1" dirty="0"/>
              <a:t> 3D </a:t>
            </a:r>
            <a:r>
              <a:rPr lang="en-US" sz="2400" b="1" dirty="0" err="1"/>
              <a:t>моделирования</a:t>
            </a:r>
            <a:r>
              <a:rPr lang="en-US" sz="2000" b="1" dirty="0"/>
              <a:t> 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9DE43D0-73AC-46B4-A39F-E66967A1F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 flipH="1" flipV="1">
            <a:off x="10021470" y="2920062"/>
            <a:ext cx="214196" cy="933178"/>
          </a:xfrm>
          <a:prstGeom prst="ellipse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03C343E-7EAC-4512-955A-33B1833F2D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 flipH="1" flipV="1">
            <a:off x="11901768" y="4915975"/>
            <a:ext cx="214196" cy="701949"/>
          </a:xfrm>
          <a:custGeom>
            <a:avLst/>
            <a:gdLst>
              <a:gd name="connsiteX0" fmla="*/ 128682 w 214196"/>
              <a:gd name="connsiteY0" fmla="*/ 9479 h 701949"/>
              <a:gd name="connsiteX1" fmla="*/ 214196 w 214196"/>
              <a:gd name="connsiteY1" fmla="*/ 466589 h 701949"/>
              <a:gd name="connsiteX2" fmla="*/ 213337 w 214196"/>
              <a:gd name="connsiteY2" fmla="*/ 503724 h 701949"/>
              <a:gd name="connsiteX3" fmla="*/ 15112 w 214196"/>
              <a:gd name="connsiteY3" fmla="*/ 701949 h 701949"/>
              <a:gd name="connsiteX4" fmla="*/ 8417 w 214196"/>
              <a:gd name="connsiteY4" fmla="*/ 648207 h 701949"/>
              <a:gd name="connsiteX5" fmla="*/ 0 w 214196"/>
              <a:gd name="connsiteY5" fmla="*/ 466589 h 701949"/>
              <a:gd name="connsiteX6" fmla="*/ 107098 w 214196"/>
              <a:gd name="connsiteY6" fmla="*/ 0 h 701949"/>
              <a:gd name="connsiteX7" fmla="*/ 128682 w 214196"/>
              <a:gd name="connsiteY7" fmla="*/ 9479 h 70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4196" h="701949">
                <a:moveTo>
                  <a:pt x="128682" y="9479"/>
                </a:moveTo>
                <a:cubicBezTo>
                  <a:pt x="177485" y="52987"/>
                  <a:pt x="214196" y="241110"/>
                  <a:pt x="214196" y="466589"/>
                </a:cubicBezTo>
                <a:lnTo>
                  <a:pt x="213337" y="503724"/>
                </a:lnTo>
                <a:lnTo>
                  <a:pt x="15112" y="701949"/>
                </a:lnTo>
                <a:lnTo>
                  <a:pt x="8417" y="648207"/>
                </a:lnTo>
                <a:cubicBezTo>
                  <a:pt x="2997" y="592384"/>
                  <a:pt x="0" y="531011"/>
                  <a:pt x="0" y="466589"/>
                </a:cubicBezTo>
                <a:cubicBezTo>
                  <a:pt x="0" y="208899"/>
                  <a:pt x="47949" y="0"/>
                  <a:pt x="107098" y="0"/>
                </a:cubicBezTo>
                <a:cubicBezTo>
                  <a:pt x="114492" y="0"/>
                  <a:pt x="121710" y="3264"/>
                  <a:pt x="128682" y="9479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A58D1A-534F-4870-9745-D00A0B8AAABE}"/>
              </a:ext>
            </a:extLst>
          </p:cNvPr>
          <p:cNvSpPr txBox="1"/>
          <p:nvPr/>
        </p:nvSpPr>
        <p:spPr>
          <a:xfrm>
            <a:off x="4086690" y="329681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ru-RU" dirty="0"/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A928EE22-186C-466F-9129-774BDD4E4E38}"/>
              </a:ext>
            </a:extLst>
          </p:cNvPr>
          <p:cNvSpPr txBox="1"/>
          <p:nvPr/>
        </p:nvSpPr>
        <p:spPr>
          <a:xfrm>
            <a:off x="1843668" y="1713571"/>
            <a:ext cx="4471639" cy="286232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ea typeface="+mn-lt"/>
                <a:cs typeface="+mn-lt"/>
              </a:rPr>
              <a:t>На сегодняшний день применение 3D-технологий находит свое отражение в разнообразных областях науки, техники и индустрии развлечений. Однако, несмотря на доступность информации, многие люди очень мало знают об особенностях 3D-технологий, сферах их применения и возможных перспективах развития.</a:t>
            </a:r>
            <a:endParaRPr lang="ru-RU"/>
          </a:p>
        </p:txBody>
      </p:sp>
      <p:pic>
        <p:nvPicPr>
          <p:cNvPr id="7" name="Рисунок 7" descr="Изображение выглядит как человек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3A826C16-0B86-4A97-98A3-7BF16B3EAA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863" y="1770906"/>
            <a:ext cx="4759712" cy="310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1826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E1488CF6-59F3-4235-B182-952F4ECB3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" y="1083854"/>
            <a:ext cx="5977051" cy="3984048"/>
          </a:xfrm>
          <a:prstGeom prst="rect">
            <a:avLst/>
          </a:prstGeom>
        </p:spPr>
      </p:pic>
      <p:pic>
        <p:nvPicPr>
          <p:cNvPr id="5" name="Рисунок 5" descr="Изображение выглядит как внутренний, еда, паста&#10;&#10;Автоматически созданное описание">
            <a:extLst>
              <a:ext uri="{FF2B5EF4-FFF2-40B4-BE49-F238E27FC236}">
                <a16:creationId xmlns:a16="http://schemas.microsoft.com/office/drawing/2014/main" id="{E2F70CC9-C6BB-4512-B60C-C4C3A04E0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4668" y="1196832"/>
            <a:ext cx="6116442" cy="381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2754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D438371-A37F-43CB-8166-3E9115593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>
            <a:off x="274870" y="-114297"/>
            <a:ext cx="1853969" cy="926985"/>
          </a:xfrm>
          <a:custGeom>
            <a:avLst/>
            <a:gdLst>
              <a:gd name="connsiteX0" fmla="*/ 958943 w 1853969"/>
              <a:gd name="connsiteY0" fmla="*/ 1614 h 926985"/>
              <a:gd name="connsiteX1" fmla="*/ 1852355 w 1853969"/>
              <a:gd name="connsiteY1" fmla="*/ 895026 h 926985"/>
              <a:gd name="connsiteX2" fmla="*/ 1853969 w 1853969"/>
              <a:gd name="connsiteY2" fmla="*/ 926985 h 926985"/>
              <a:gd name="connsiteX3" fmla="*/ 1390476 w 1853969"/>
              <a:gd name="connsiteY3" fmla="*/ 926985 h 926985"/>
              <a:gd name="connsiteX4" fmla="*/ 926984 w 1853969"/>
              <a:gd name="connsiteY4" fmla="*/ 463493 h 926985"/>
              <a:gd name="connsiteX5" fmla="*/ 463493 w 1853969"/>
              <a:gd name="connsiteY5" fmla="*/ 926985 h 926985"/>
              <a:gd name="connsiteX6" fmla="*/ 0 w 1853969"/>
              <a:gd name="connsiteY6" fmla="*/ 926985 h 926985"/>
              <a:gd name="connsiteX7" fmla="*/ 926985 w 1853969"/>
              <a:gd name="connsiteY7" fmla="*/ 0 h 926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53969" h="926985">
                <a:moveTo>
                  <a:pt x="958943" y="1614"/>
                </a:moveTo>
                <a:lnTo>
                  <a:pt x="1852355" y="895026"/>
                </a:lnTo>
                <a:lnTo>
                  <a:pt x="1853969" y="926985"/>
                </a:lnTo>
                <a:lnTo>
                  <a:pt x="1390476" y="926985"/>
                </a:lnTo>
                <a:cubicBezTo>
                  <a:pt x="1390476" y="671005"/>
                  <a:pt x="1182964" y="463493"/>
                  <a:pt x="926984" y="463493"/>
                </a:cubicBezTo>
                <a:cubicBezTo>
                  <a:pt x="671005" y="463493"/>
                  <a:pt x="463493" y="671005"/>
                  <a:pt x="463493" y="926985"/>
                </a:cubicBezTo>
                <a:lnTo>
                  <a:pt x="0" y="926985"/>
                </a:lnTo>
                <a:cubicBezTo>
                  <a:pt x="0" y="415026"/>
                  <a:pt x="415025" y="0"/>
                  <a:pt x="926985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innerShdw blurRad="254000" dist="50800" dir="5400000">
              <a:schemeClr val="accent1">
                <a:lumMod val="40000"/>
                <a:lumOff val="6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AE18936-8FC4-4357-B2D0-AEEAFF4D7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968027" y="-45404"/>
            <a:ext cx="107098" cy="466589"/>
          </a:xfrm>
          <a:prstGeom prst="ellipse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63500" dist="254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CF94A42-720D-4B81-8D24-E4A974DE02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87001" y="935623"/>
            <a:ext cx="107098" cy="466589"/>
          </a:xfrm>
          <a:prstGeom prst="ellipse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63500" dist="254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E15EB72A-E1B0-4CE0-BB0D-BEFCDF8EF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>
            <a:off x="315857" y="-131277"/>
            <a:ext cx="1853969" cy="1042921"/>
          </a:xfrm>
          <a:custGeom>
            <a:avLst/>
            <a:gdLst>
              <a:gd name="connsiteX0" fmla="*/ 959154 w 1853969"/>
              <a:gd name="connsiteY0" fmla="*/ 1828 h 1042921"/>
              <a:gd name="connsiteX1" fmla="*/ 1842210 w 1853969"/>
              <a:gd name="connsiteY1" fmla="*/ 884883 h 1042921"/>
              <a:gd name="connsiteX2" fmla="*/ 1849183 w 1853969"/>
              <a:gd name="connsiteY2" fmla="*/ 936288 h 1042921"/>
              <a:gd name="connsiteX3" fmla="*/ 1853969 w 1853969"/>
              <a:gd name="connsiteY3" fmla="*/ 1042921 h 1042921"/>
              <a:gd name="connsiteX4" fmla="*/ 1390476 w 1853969"/>
              <a:gd name="connsiteY4" fmla="*/ 1042921 h 1042921"/>
              <a:gd name="connsiteX5" fmla="*/ 926984 w 1853969"/>
              <a:gd name="connsiteY5" fmla="*/ 521461 h 1042921"/>
              <a:gd name="connsiteX6" fmla="*/ 463493 w 1853969"/>
              <a:gd name="connsiteY6" fmla="*/ 1042921 h 1042921"/>
              <a:gd name="connsiteX7" fmla="*/ 0 w 1853969"/>
              <a:gd name="connsiteY7" fmla="*/ 1042921 h 1042921"/>
              <a:gd name="connsiteX8" fmla="*/ 926985 w 1853969"/>
              <a:gd name="connsiteY8" fmla="*/ 0 h 1042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3969" h="1042921">
                <a:moveTo>
                  <a:pt x="959154" y="1828"/>
                </a:moveTo>
                <a:lnTo>
                  <a:pt x="1842210" y="884883"/>
                </a:lnTo>
                <a:lnTo>
                  <a:pt x="1849183" y="936288"/>
                </a:lnTo>
                <a:cubicBezTo>
                  <a:pt x="1852348" y="971348"/>
                  <a:pt x="1853969" y="1006922"/>
                  <a:pt x="1853969" y="1042921"/>
                </a:cubicBezTo>
                <a:lnTo>
                  <a:pt x="1390476" y="1042921"/>
                </a:lnTo>
                <a:cubicBezTo>
                  <a:pt x="1390476" y="754927"/>
                  <a:pt x="1182964" y="521461"/>
                  <a:pt x="926984" y="521461"/>
                </a:cubicBezTo>
                <a:cubicBezTo>
                  <a:pt x="671005" y="521461"/>
                  <a:pt x="463493" y="754927"/>
                  <a:pt x="463493" y="1042921"/>
                </a:cubicBezTo>
                <a:lnTo>
                  <a:pt x="0" y="1042921"/>
                </a:lnTo>
                <a:cubicBezTo>
                  <a:pt x="0" y="466932"/>
                  <a:pt x="415025" y="0"/>
                  <a:pt x="926985" y="0"/>
                </a:cubicBezTo>
                <a:close/>
              </a:path>
            </a:pathLst>
          </a:custGeom>
          <a:solidFill>
            <a:schemeClr val="bg2">
              <a:lumMod val="50000"/>
              <a:lumOff val="50000"/>
              <a:alpha val="20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8D9FE19-3EE9-41F7-8054-F2C86DBEB3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9908" y="4729022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98EDDA-7DB9-4D73-954E-305C3DF28F9C}"/>
              </a:ext>
            </a:extLst>
          </p:cNvPr>
          <p:cNvSpPr txBox="1"/>
          <p:nvPr/>
        </p:nvSpPr>
        <p:spPr>
          <a:xfrm>
            <a:off x="5254687" y="245978"/>
            <a:ext cx="2008358" cy="503556"/>
          </a:xfrm>
          <a:prstGeom prst="rect">
            <a:avLst/>
          </a:prstGeom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en-US" sz="2400" b="1" dirty="0" err="1"/>
              <a:t>Заключение</a:t>
            </a:r>
            <a:endParaRPr lang="en-US" sz="2400" b="1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D7EF0A0-9237-4001-884B-9E0F5ECE49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962595" y="3429000"/>
            <a:ext cx="2679292" cy="2525894"/>
            <a:chOff x="9469123" y="4029759"/>
            <a:chExt cx="2679292" cy="2525894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149490B2-2AF9-4660-9B40-248A345D95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9988415" y="4029759"/>
              <a:ext cx="2160000" cy="252589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508000" dist="203200" dir="7320000">
                <a:schemeClr val="accent1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0364A160-6ADA-4260-92B9-9BD8B66812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>
              <a:off x="10009123" y="3693413"/>
              <a:ext cx="1080000" cy="2160000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026ABCE-0594-49DF-B8C4-D4CD8E9FD96F}"/>
              </a:ext>
            </a:extLst>
          </p:cNvPr>
          <p:cNvSpPr txBox="1"/>
          <p:nvPr/>
        </p:nvSpPr>
        <p:spPr>
          <a:xfrm>
            <a:off x="834251" y="815665"/>
            <a:ext cx="10818540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ea typeface="+mn-lt"/>
                <a:cs typeface="+mn-lt"/>
              </a:rPr>
              <a:t>Во-первых, 3D моделирование – это процесс формирования виртуальных моделей, позволяющий с максимальной точностью продемонстрировать размер, форму, внешний вид объекта и другие его характеристики.</a:t>
            </a:r>
            <a:endParaRPr lang="ru-RU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226508-AB9C-4025-AF6C-E7364F1865CF}"/>
              </a:ext>
            </a:extLst>
          </p:cNvPr>
          <p:cNvSpPr txBox="1"/>
          <p:nvPr/>
        </p:nvSpPr>
        <p:spPr>
          <a:xfrm>
            <a:off x="847028" y="1776296"/>
            <a:ext cx="10651272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ea typeface="+mn-lt"/>
                <a:cs typeface="+mn-lt"/>
              </a:rPr>
              <a:t>Во-вторых, человеком, создавшим первый прототип современных программ 3D моделирования для можно считать И. Сазерленда. Так же он одним из первых со своим другом в 1969 году открыли компанию, занимающуюся производством компьютерной графики.</a:t>
            </a:r>
            <a:endParaRPr lang="ru-RU" sz="2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7F0DA5-40CA-482F-AE4D-5D4B9EDC5D13}"/>
              </a:ext>
            </a:extLst>
          </p:cNvPr>
          <p:cNvSpPr txBox="1"/>
          <p:nvPr/>
        </p:nvSpPr>
        <p:spPr>
          <a:xfrm>
            <a:off x="841220" y="3108634"/>
            <a:ext cx="10827832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ea typeface="+mn-lt"/>
                <a:cs typeface="+mn-lt"/>
              </a:rPr>
              <a:t>В-третьих, на данный момент существует три вида моделирования: </a:t>
            </a:r>
            <a:r>
              <a:rPr lang="ru-RU" sz="2000" dirty="0" err="1">
                <a:ea typeface="+mn-lt"/>
                <a:cs typeface="+mn-lt"/>
              </a:rPr>
              <a:t>Poly</a:t>
            </a:r>
            <a:r>
              <a:rPr lang="ru-RU" sz="2000" dirty="0">
                <a:ea typeface="+mn-lt"/>
                <a:cs typeface="+mn-lt"/>
              </a:rPr>
              <a:t>/</a:t>
            </a:r>
            <a:r>
              <a:rPr lang="ru-RU" sz="2000" dirty="0" err="1">
                <a:ea typeface="+mn-lt"/>
                <a:cs typeface="+mn-lt"/>
              </a:rPr>
              <a:t>Mesh</a:t>
            </a:r>
            <a:r>
              <a:rPr lang="ru-RU" sz="2000" dirty="0">
                <a:ea typeface="+mn-lt"/>
                <a:cs typeface="+mn-lt"/>
              </a:rPr>
              <a:t> (Полигональное моделирование), </a:t>
            </a:r>
            <a:r>
              <a:rPr lang="ru-RU" sz="2000" dirty="0" err="1">
                <a:ea typeface="+mn-lt"/>
                <a:cs typeface="+mn-lt"/>
              </a:rPr>
              <a:t>ShapesandSpline</a:t>
            </a:r>
            <a:r>
              <a:rPr lang="ru-RU" sz="2000" dirty="0">
                <a:ea typeface="+mn-lt"/>
                <a:cs typeface="+mn-lt"/>
              </a:rPr>
              <a:t>, NURBS. Каждая из них имеет ряд преимуществ и, зачастую, они используются комплексно.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4A5D61-8E46-4CBF-81DF-77155ECD8675}"/>
              </a:ext>
            </a:extLst>
          </p:cNvPr>
          <p:cNvSpPr txBox="1"/>
          <p:nvPr/>
        </p:nvSpPr>
        <p:spPr>
          <a:xfrm>
            <a:off x="844705" y="4125022"/>
            <a:ext cx="10827833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ea typeface="+mn-lt"/>
                <a:cs typeface="+mn-lt"/>
              </a:rPr>
              <a:t>В-четвертых, 3</a:t>
            </a:r>
            <a:r>
              <a:rPr lang="en-US" sz="2000" dirty="0">
                <a:ea typeface="+mn-lt"/>
                <a:cs typeface="+mn-lt"/>
              </a:rPr>
              <a:t>D</a:t>
            </a:r>
            <a:r>
              <a:rPr lang="ru-RU" sz="2000" dirty="0">
                <a:ea typeface="+mn-lt"/>
                <a:cs typeface="+mn-lt"/>
              </a:rPr>
              <a:t> моделирование нашло широкое применение в разных областях человеческой деятельности, так оно используется в медицине, навигации, архитектуре и дизайне, легкой и тяжелой промышленности, науке и образовании.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8D35CD-9237-498F-890D-B04CE75DF671}"/>
              </a:ext>
            </a:extLst>
          </p:cNvPr>
          <p:cNvSpPr txBox="1"/>
          <p:nvPr/>
        </p:nvSpPr>
        <p:spPr>
          <a:xfrm>
            <a:off x="848190" y="5094946"/>
            <a:ext cx="10827832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ea typeface="+mn-lt"/>
                <a:cs typeface="+mn-lt"/>
              </a:rPr>
              <a:t>В-пятых, Трехмерная печать при ее должном развитии и изучении в будущем будет более доступна. Так как 3D-принтеры будут распространены в качестве рабочей единицы во многих сферах.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689865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4EDB960-BE37-4838-AAB6-6E22DA6445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50225" y="606559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51DF3C5-5417-4176-95C7-990706A4CD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50862" y="3624151"/>
            <a:ext cx="2525894" cy="2684574"/>
            <a:chOff x="2046943" y="3949349"/>
            <a:chExt cx="2525894" cy="2684574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195573F-E56B-4722-AE62-512B28339B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2229890" y="3766402"/>
              <a:ext cx="2160000" cy="252589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508000" dist="203200" dir="2700000">
                <a:schemeClr val="accent1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E5BADC4-6F44-4F83-ABB7-22E8C45170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2250249" y="4462667"/>
              <a:ext cx="1080000" cy="2171256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2" name="Рисунок 2" descr="Изображение выглядит как текст, человек, мужчина, костюм&#10;&#10;Автоматически созданное описание">
            <a:extLst>
              <a:ext uri="{FF2B5EF4-FFF2-40B4-BE49-F238E27FC236}">
                <a16:creationId xmlns:a16="http://schemas.microsoft.com/office/drawing/2014/main" id="{233AD4D5-743E-41EA-A340-F0552E229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011" y="77872"/>
            <a:ext cx="9108686" cy="670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79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6D438371-A37F-43CB-8166-3E9115593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>
            <a:off x="274870" y="-114297"/>
            <a:ext cx="1853969" cy="926985"/>
          </a:xfrm>
          <a:custGeom>
            <a:avLst/>
            <a:gdLst>
              <a:gd name="connsiteX0" fmla="*/ 958943 w 1853969"/>
              <a:gd name="connsiteY0" fmla="*/ 1614 h 926985"/>
              <a:gd name="connsiteX1" fmla="*/ 1852355 w 1853969"/>
              <a:gd name="connsiteY1" fmla="*/ 895026 h 926985"/>
              <a:gd name="connsiteX2" fmla="*/ 1853969 w 1853969"/>
              <a:gd name="connsiteY2" fmla="*/ 926985 h 926985"/>
              <a:gd name="connsiteX3" fmla="*/ 1390476 w 1853969"/>
              <a:gd name="connsiteY3" fmla="*/ 926985 h 926985"/>
              <a:gd name="connsiteX4" fmla="*/ 926984 w 1853969"/>
              <a:gd name="connsiteY4" fmla="*/ 463493 h 926985"/>
              <a:gd name="connsiteX5" fmla="*/ 463493 w 1853969"/>
              <a:gd name="connsiteY5" fmla="*/ 926985 h 926985"/>
              <a:gd name="connsiteX6" fmla="*/ 0 w 1853969"/>
              <a:gd name="connsiteY6" fmla="*/ 926985 h 926985"/>
              <a:gd name="connsiteX7" fmla="*/ 926985 w 1853969"/>
              <a:gd name="connsiteY7" fmla="*/ 0 h 926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53969" h="926985">
                <a:moveTo>
                  <a:pt x="958943" y="1614"/>
                </a:moveTo>
                <a:lnTo>
                  <a:pt x="1852355" y="895026"/>
                </a:lnTo>
                <a:lnTo>
                  <a:pt x="1853969" y="926985"/>
                </a:lnTo>
                <a:lnTo>
                  <a:pt x="1390476" y="926985"/>
                </a:lnTo>
                <a:cubicBezTo>
                  <a:pt x="1390476" y="671005"/>
                  <a:pt x="1182964" y="463493"/>
                  <a:pt x="926984" y="463493"/>
                </a:cubicBezTo>
                <a:cubicBezTo>
                  <a:pt x="671005" y="463493"/>
                  <a:pt x="463493" y="671005"/>
                  <a:pt x="463493" y="926985"/>
                </a:cubicBezTo>
                <a:lnTo>
                  <a:pt x="0" y="926985"/>
                </a:lnTo>
                <a:cubicBezTo>
                  <a:pt x="0" y="415026"/>
                  <a:pt x="415025" y="0"/>
                  <a:pt x="926985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innerShdw blurRad="254000" dist="50800" dir="5400000">
              <a:schemeClr val="accent1">
                <a:lumMod val="40000"/>
                <a:lumOff val="6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2AE18936-8FC4-4357-B2D0-AEEAFF4D7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968027" y="-45404"/>
            <a:ext cx="107098" cy="466589"/>
          </a:xfrm>
          <a:prstGeom prst="ellipse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63500" dist="254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CF94A42-720D-4B81-8D24-E4A974DE02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87001" y="935623"/>
            <a:ext cx="107098" cy="466589"/>
          </a:xfrm>
          <a:prstGeom prst="ellipse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63500" dist="254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E15EB72A-E1B0-4CE0-BB0D-BEFCDF8EF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>
            <a:off x="315857" y="-131277"/>
            <a:ext cx="1853969" cy="1042921"/>
          </a:xfrm>
          <a:custGeom>
            <a:avLst/>
            <a:gdLst>
              <a:gd name="connsiteX0" fmla="*/ 959154 w 1853969"/>
              <a:gd name="connsiteY0" fmla="*/ 1828 h 1042921"/>
              <a:gd name="connsiteX1" fmla="*/ 1842210 w 1853969"/>
              <a:gd name="connsiteY1" fmla="*/ 884883 h 1042921"/>
              <a:gd name="connsiteX2" fmla="*/ 1849183 w 1853969"/>
              <a:gd name="connsiteY2" fmla="*/ 936288 h 1042921"/>
              <a:gd name="connsiteX3" fmla="*/ 1853969 w 1853969"/>
              <a:gd name="connsiteY3" fmla="*/ 1042921 h 1042921"/>
              <a:gd name="connsiteX4" fmla="*/ 1390476 w 1853969"/>
              <a:gd name="connsiteY4" fmla="*/ 1042921 h 1042921"/>
              <a:gd name="connsiteX5" fmla="*/ 926984 w 1853969"/>
              <a:gd name="connsiteY5" fmla="*/ 521461 h 1042921"/>
              <a:gd name="connsiteX6" fmla="*/ 463493 w 1853969"/>
              <a:gd name="connsiteY6" fmla="*/ 1042921 h 1042921"/>
              <a:gd name="connsiteX7" fmla="*/ 0 w 1853969"/>
              <a:gd name="connsiteY7" fmla="*/ 1042921 h 1042921"/>
              <a:gd name="connsiteX8" fmla="*/ 926985 w 1853969"/>
              <a:gd name="connsiteY8" fmla="*/ 0 h 1042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3969" h="1042921">
                <a:moveTo>
                  <a:pt x="959154" y="1828"/>
                </a:moveTo>
                <a:lnTo>
                  <a:pt x="1842210" y="884883"/>
                </a:lnTo>
                <a:lnTo>
                  <a:pt x="1849183" y="936288"/>
                </a:lnTo>
                <a:cubicBezTo>
                  <a:pt x="1852348" y="971348"/>
                  <a:pt x="1853969" y="1006922"/>
                  <a:pt x="1853969" y="1042921"/>
                </a:cubicBezTo>
                <a:lnTo>
                  <a:pt x="1390476" y="1042921"/>
                </a:lnTo>
                <a:cubicBezTo>
                  <a:pt x="1390476" y="754927"/>
                  <a:pt x="1182964" y="521461"/>
                  <a:pt x="926984" y="521461"/>
                </a:cubicBezTo>
                <a:cubicBezTo>
                  <a:pt x="671005" y="521461"/>
                  <a:pt x="463493" y="754927"/>
                  <a:pt x="463493" y="1042921"/>
                </a:cubicBezTo>
                <a:lnTo>
                  <a:pt x="0" y="1042921"/>
                </a:lnTo>
                <a:cubicBezTo>
                  <a:pt x="0" y="466932"/>
                  <a:pt x="415025" y="0"/>
                  <a:pt x="926985" y="0"/>
                </a:cubicBezTo>
                <a:close/>
              </a:path>
            </a:pathLst>
          </a:custGeom>
          <a:solidFill>
            <a:schemeClr val="bg2">
              <a:lumMod val="50000"/>
              <a:lumOff val="50000"/>
              <a:alpha val="20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88D9FE19-3EE9-41F7-8054-F2C86DBEB3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9908" y="4729022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EDC6D0-537C-4DDC-BE7C-557B3EC96A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8518" y="1240294"/>
            <a:ext cx="5418772" cy="2074019"/>
          </a:xfrm>
        </p:spPr>
        <p:txBody>
          <a:bodyPr vert="horz" wrap="square" lIns="0" tIns="0" rIns="0" bIns="0" rtlCol="0" anchor="t">
            <a:no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AvenirNext LT Pro Medium"/>
                <a:ea typeface="+mn-lt"/>
                <a:cs typeface="+mn-lt"/>
              </a:rPr>
              <a:t>3D</a:t>
            </a:r>
            <a:r>
              <a:rPr lang="ru-RU" sz="2000" dirty="0">
                <a:solidFill>
                  <a:schemeClr val="tx1"/>
                </a:solidFill>
                <a:latin typeface="AvenirNext LT Pro Medium"/>
                <a:ea typeface="+mn-lt"/>
                <a:cs typeface="+mn-lt"/>
              </a:rPr>
              <a:t>-</a:t>
            </a:r>
            <a:r>
              <a:rPr lang="ru-RU" sz="2000" b="1" dirty="0">
                <a:solidFill>
                  <a:schemeClr val="tx1"/>
                </a:solidFill>
                <a:latin typeface="AvenirNext LT Pro Medium"/>
                <a:ea typeface="+mn-lt"/>
                <a:cs typeface="+mn-lt"/>
              </a:rPr>
              <a:t>моделирование</a:t>
            </a:r>
            <a:r>
              <a:rPr lang="ru-RU" sz="2000" dirty="0">
                <a:solidFill>
                  <a:schemeClr val="tx1"/>
                </a:solidFill>
                <a:latin typeface="AvenirNext LT Pro Medium"/>
                <a:ea typeface="+mn-lt"/>
                <a:cs typeface="+mn-lt"/>
              </a:rPr>
              <a:t> представляет собой процесс использования программного обеспечения для создания математического представления трехмерного объекта или формы. Созданный объект называется </a:t>
            </a:r>
            <a:r>
              <a:rPr lang="ru-RU" sz="2000" b="1" dirty="0">
                <a:solidFill>
                  <a:schemeClr val="tx1"/>
                </a:solidFill>
                <a:latin typeface="AvenirNext LT Pro Medium"/>
                <a:ea typeface="+mn-lt"/>
                <a:cs typeface="+mn-lt"/>
              </a:rPr>
              <a:t>3D</a:t>
            </a:r>
            <a:r>
              <a:rPr lang="ru-RU" sz="2000" dirty="0">
                <a:solidFill>
                  <a:schemeClr val="tx1"/>
                </a:solidFill>
                <a:latin typeface="AvenirNext LT Pro Medium"/>
                <a:ea typeface="+mn-lt"/>
                <a:cs typeface="+mn-lt"/>
              </a:rPr>
              <a:t>-</a:t>
            </a:r>
            <a:r>
              <a:rPr lang="ru-RU" sz="2000" b="1" dirty="0">
                <a:solidFill>
                  <a:schemeClr val="tx1"/>
                </a:solidFill>
                <a:latin typeface="AvenirNext LT Pro Medium"/>
                <a:ea typeface="+mn-lt"/>
                <a:cs typeface="+mn-lt"/>
              </a:rPr>
              <a:t>моделью</a:t>
            </a:r>
            <a:r>
              <a:rPr lang="ru-RU" sz="2000" dirty="0">
                <a:solidFill>
                  <a:schemeClr val="tx1"/>
                </a:solidFill>
                <a:latin typeface="AvenirNext LT Pro Medium"/>
                <a:ea typeface="+mn-lt"/>
                <a:cs typeface="+mn-lt"/>
              </a:rPr>
              <a:t>, и такие трехмерные </a:t>
            </a:r>
            <a:r>
              <a:rPr lang="ru-RU" sz="2000" b="1" dirty="0">
                <a:solidFill>
                  <a:schemeClr val="tx1"/>
                </a:solidFill>
                <a:latin typeface="AvenirNext LT Pro Medium"/>
                <a:ea typeface="+mn-lt"/>
                <a:cs typeface="+mn-lt"/>
              </a:rPr>
              <a:t>модели</a:t>
            </a:r>
            <a:r>
              <a:rPr lang="ru-RU" sz="2000" dirty="0">
                <a:solidFill>
                  <a:schemeClr val="tx1"/>
                </a:solidFill>
                <a:latin typeface="AvenirNext LT Pro Medium"/>
                <a:ea typeface="+mn-lt"/>
                <a:cs typeface="+mn-lt"/>
              </a:rPr>
              <a:t> используются в различных отраслях.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D7EF0A0-9237-4001-884B-9E0F5ECE49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962595" y="3429000"/>
            <a:ext cx="2679292" cy="2525894"/>
            <a:chOff x="9469123" y="4029759"/>
            <a:chExt cx="2679292" cy="2525894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49490B2-2AF9-4660-9B40-248A345D95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9988415" y="4029759"/>
              <a:ext cx="2160000" cy="252589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508000" dist="203200" dir="7320000">
                <a:schemeClr val="accent1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364A160-6ADA-4260-92B9-9BD8B66812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>
              <a:off x="10009123" y="3693413"/>
              <a:ext cx="1080000" cy="2160000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DDAE090-6BA4-4DE7-8267-6AB56FD82BEC}"/>
              </a:ext>
            </a:extLst>
          </p:cNvPr>
          <p:cNvSpPr txBox="1"/>
          <p:nvPr/>
        </p:nvSpPr>
        <p:spPr>
          <a:xfrm>
            <a:off x="3934522" y="4715108"/>
            <a:ext cx="5280101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000" b="1" dirty="0">
                <a:ea typeface="+mn-lt"/>
                <a:cs typeface="+mn-lt"/>
              </a:rPr>
              <a:t>Объект работы</a:t>
            </a:r>
            <a:r>
              <a:rPr lang="ru-RU" sz="2000" dirty="0">
                <a:ea typeface="+mn-lt"/>
                <a:cs typeface="+mn-lt"/>
              </a:rPr>
              <a:t>: 3Dмоделирование.</a:t>
            </a:r>
            <a:endParaRPr lang="ru-RU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724023-9788-434B-8099-364397E23D27}"/>
              </a:ext>
            </a:extLst>
          </p:cNvPr>
          <p:cNvSpPr txBox="1"/>
          <p:nvPr/>
        </p:nvSpPr>
        <p:spPr>
          <a:xfrm>
            <a:off x="3938007" y="5118178"/>
            <a:ext cx="640451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>
                <a:ea typeface="+mn-lt"/>
                <a:cs typeface="+mn-lt"/>
              </a:rPr>
              <a:t>Предмет исследования</a:t>
            </a:r>
            <a:r>
              <a:rPr lang="ru-RU" sz="2000" dirty="0">
                <a:ea typeface="+mn-lt"/>
                <a:cs typeface="+mn-lt"/>
              </a:rPr>
              <a:t>: современные 3D модели. </a:t>
            </a:r>
            <a:endParaRPr lang="ru-RU" sz="2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DD998C-874E-4E2E-B5E9-CC4045426411}"/>
              </a:ext>
            </a:extLst>
          </p:cNvPr>
          <p:cNvSpPr txBox="1"/>
          <p:nvPr/>
        </p:nvSpPr>
        <p:spPr>
          <a:xfrm>
            <a:off x="3934522" y="5477107"/>
            <a:ext cx="554959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>
                <a:ea typeface="+mn-lt"/>
                <a:cs typeface="+mn-lt"/>
              </a:rPr>
              <a:t>Гипотеза проекта:</a:t>
            </a:r>
            <a:r>
              <a:rPr lang="ru-RU" sz="2000" dirty="0">
                <a:ea typeface="+mn-lt"/>
                <a:cs typeface="+mn-lt"/>
              </a:rPr>
              <a:t>3</a:t>
            </a:r>
            <a:r>
              <a:rPr lang="en-US" sz="2000" dirty="0">
                <a:ea typeface="+mn-lt"/>
                <a:cs typeface="+mn-lt"/>
              </a:rPr>
              <a:t>D</a:t>
            </a:r>
            <a:r>
              <a:rPr lang="ru-RU" sz="2000" dirty="0">
                <a:ea typeface="+mn-lt"/>
                <a:cs typeface="+mn-lt"/>
              </a:rPr>
              <a:t> моделирование играет значимую роль в современном мире. 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4101487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04E6BD3-B518-46A4-9CC0-30D0955523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19157" y="1584557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31FBE92-3FC2-48E4-874B-A5273A042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70526" y="2488515"/>
            <a:ext cx="1262947" cy="1335600"/>
            <a:chOff x="2678417" y="2427951"/>
            <a:chExt cx="1262947" cy="13356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F7C333A-2381-4657-ACDA-47654B21FA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4A5CCC1-7BBD-4F00-82CF-C7683D9FF6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0DAEA90-11E9-4069-BC2C-6F65C6C1C3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 flipH="1" flipV="1">
            <a:off x="8600937" y="4090109"/>
            <a:ext cx="3682485" cy="1853969"/>
          </a:xfrm>
          <a:custGeom>
            <a:avLst/>
            <a:gdLst>
              <a:gd name="connsiteX0" fmla="*/ 3682485 w 3682485"/>
              <a:gd name="connsiteY0" fmla="*/ 1853969 h 1853969"/>
              <a:gd name="connsiteX1" fmla="*/ 2755500 w 3682485"/>
              <a:gd name="connsiteY1" fmla="*/ 1853969 h 1853969"/>
              <a:gd name="connsiteX2" fmla="*/ 1828517 w 3682485"/>
              <a:gd name="connsiteY2" fmla="*/ 926985 h 1853969"/>
              <a:gd name="connsiteX3" fmla="*/ 901534 w 3682485"/>
              <a:gd name="connsiteY3" fmla="*/ 1853969 h 1853969"/>
              <a:gd name="connsiteX4" fmla="*/ 293606 w 3682485"/>
              <a:gd name="connsiteY4" fmla="*/ 1853969 h 1853969"/>
              <a:gd name="connsiteX5" fmla="*/ 0 w 3682485"/>
              <a:gd name="connsiteY5" fmla="*/ 1560363 h 1853969"/>
              <a:gd name="connsiteX6" fmla="*/ 12215 w 3682485"/>
              <a:gd name="connsiteY6" fmla="*/ 1480329 h 1853969"/>
              <a:gd name="connsiteX7" fmla="*/ 1828517 w 3682485"/>
              <a:gd name="connsiteY7" fmla="*/ 0 h 1853969"/>
              <a:gd name="connsiteX8" fmla="*/ 3682485 w 3682485"/>
              <a:gd name="connsiteY8" fmla="*/ 1853969 h 1853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82485" h="1853969">
                <a:moveTo>
                  <a:pt x="3682485" y="1853969"/>
                </a:moveTo>
                <a:lnTo>
                  <a:pt x="2755500" y="1853969"/>
                </a:lnTo>
                <a:cubicBezTo>
                  <a:pt x="2755500" y="1342010"/>
                  <a:pt x="2340476" y="926985"/>
                  <a:pt x="1828517" y="926985"/>
                </a:cubicBezTo>
                <a:cubicBezTo>
                  <a:pt x="1316558" y="926985"/>
                  <a:pt x="901534" y="1342010"/>
                  <a:pt x="901534" y="1853969"/>
                </a:cubicBezTo>
                <a:lnTo>
                  <a:pt x="293606" y="1853969"/>
                </a:lnTo>
                <a:lnTo>
                  <a:pt x="0" y="1560363"/>
                </a:lnTo>
                <a:lnTo>
                  <a:pt x="12215" y="1480329"/>
                </a:lnTo>
                <a:cubicBezTo>
                  <a:pt x="185091" y="635508"/>
                  <a:pt x="932589" y="0"/>
                  <a:pt x="1828517" y="0"/>
                </a:cubicBezTo>
                <a:cubicBezTo>
                  <a:pt x="2852434" y="0"/>
                  <a:pt x="3682485" y="830051"/>
                  <a:pt x="3682485" y="1853969"/>
                </a:cubicBezTo>
                <a:close/>
              </a:path>
            </a:pathLst>
          </a:custGeom>
          <a:gradFill flip="none" rotWithShape="1">
            <a:gsLst>
              <a:gs pos="97000">
                <a:schemeClr val="bg2"/>
              </a:gs>
              <a:gs pos="31000">
                <a:schemeClr val="bg2">
                  <a:lumMod val="90000"/>
                  <a:lumOff val="10000"/>
                </a:schemeClr>
              </a:gs>
            </a:gsLst>
            <a:lin ang="15000000" scaled="0"/>
            <a:tileRect/>
          </a:gradFill>
          <a:ln>
            <a:noFill/>
          </a:ln>
          <a:effectLst>
            <a:innerShdw blurRad="508000" dist="101600" dir="9600000">
              <a:schemeClr val="accent1">
                <a:lumMod val="60000"/>
                <a:lumOff val="40000"/>
                <a:alpha val="8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0E8189B-747E-48AE-99A9-1BEE680125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 flipH="1" flipV="1">
            <a:off x="8711129" y="3843994"/>
            <a:ext cx="3644147" cy="2149759"/>
          </a:xfrm>
          <a:custGeom>
            <a:avLst/>
            <a:gdLst>
              <a:gd name="connsiteX0" fmla="*/ 3644147 w 3644147"/>
              <a:gd name="connsiteY0" fmla="*/ 2149759 h 2149759"/>
              <a:gd name="connsiteX1" fmla="*/ 2717163 w 3644147"/>
              <a:gd name="connsiteY1" fmla="*/ 2149759 h 2149759"/>
              <a:gd name="connsiteX2" fmla="*/ 1790179 w 3644147"/>
              <a:gd name="connsiteY2" fmla="*/ 1074881 h 2149759"/>
              <a:gd name="connsiteX3" fmla="*/ 863196 w 3644147"/>
              <a:gd name="connsiteY3" fmla="*/ 2149759 h 2149759"/>
              <a:gd name="connsiteX4" fmla="*/ 551057 w 3644147"/>
              <a:gd name="connsiteY4" fmla="*/ 2149759 h 2149759"/>
              <a:gd name="connsiteX5" fmla="*/ 0 w 3644147"/>
              <a:gd name="connsiteY5" fmla="*/ 1598702 h 2149759"/>
              <a:gd name="connsiteX6" fmla="*/ 19562 w 3644147"/>
              <a:gd name="connsiteY6" fmla="*/ 1510486 h 2149759"/>
              <a:gd name="connsiteX7" fmla="*/ 1790179 w 3644147"/>
              <a:gd name="connsiteY7" fmla="*/ 0 h 2149759"/>
              <a:gd name="connsiteX8" fmla="*/ 3644147 w 3644147"/>
              <a:gd name="connsiteY8" fmla="*/ 2149759 h 2149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44147" h="2149759">
                <a:moveTo>
                  <a:pt x="3644147" y="2149759"/>
                </a:moveTo>
                <a:lnTo>
                  <a:pt x="2717163" y="2149759"/>
                </a:lnTo>
                <a:cubicBezTo>
                  <a:pt x="2717162" y="1556120"/>
                  <a:pt x="2302138" y="1074880"/>
                  <a:pt x="1790179" y="1074881"/>
                </a:cubicBezTo>
                <a:cubicBezTo>
                  <a:pt x="1278220" y="1074880"/>
                  <a:pt x="863196" y="1556119"/>
                  <a:pt x="863196" y="2149759"/>
                </a:cubicBezTo>
                <a:lnTo>
                  <a:pt x="551057" y="2149759"/>
                </a:lnTo>
                <a:lnTo>
                  <a:pt x="0" y="1598702"/>
                </a:lnTo>
                <a:lnTo>
                  <a:pt x="19562" y="1510486"/>
                </a:lnTo>
                <a:cubicBezTo>
                  <a:pt x="254295" y="635388"/>
                  <a:pt x="958246" y="0"/>
                  <a:pt x="1790179" y="0"/>
                </a:cubicBezTo>
                <a:cubicBezTo>
                  <a:pt x="2814097" y="0"/>
                  <a:pt x="3644147" y="962481"/>
                  <a:pt x="3644147" y="2149759"/>
                </a:cubicBezTo>
                <a:close/>
              </a:path>
            </a:pathLst>
          </a:custGeom>
          <a:solidFill>
            <a:schemeClr val="bg2">
              <a:lumMod val="50000"/>
              <a:lumOff val="50000"/>
              <a:alpha val="60000"/>
            </a:schemeClr>
          </a:soli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81D6BB-F5B6-45CA-BA02-1E13B0965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225" y="882524"/>
            <a:ext cx="8671211" cy="410630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ea typeface="+mn-lt"/>
                <a:cs typeface="+mn-lt"/>
              </a:rPr>
              <a:t>Цель работы: </a:t>
            </a:r>
            <a:r>
              <a:rPr lang="ru-RU" sz="2000" dirty="0">
                <a:solidFill>
                  <a:schemeClr val="tx1"/>
                </a:solidFill>
                <a:ea typeface="+mn-lt"/>
                <a:cs typeface="+mn-lt"/>
              </a:rPr>
              <a:t>изучить роль 3</a:t>
            </a:r>
            <a:r>
              <a:rPr lang="en-US" sz="2000" dirty="0">
                <a:solidFill>
                  <a:schemeClr val="tx1"/>
                </a:solidFill>
                <a:ea typeface="+mn-lt"/>
                <a:cs typeface="+mn-lt"/>
              </a:rPr>
              <a:t>D</a:t>
            </a:r>
            <a:r>
              <a:rPr lang="ru-RU" sz="2000" dirty="0">
                <a:solidFill>
                  <a:schemeClr val="tx1"/>
                </a:solidFill>
                <a:ea typeface="+mn-lt"/>
                <a:cs typeface="+mn-lt"/>
              </a:rPr>
              <a:t> моделирования в современном мире. </a:t>
            </a:r>
            <a:endParaRPr lang="ru-RU" sz="2000">
              <a:solidFill>
                <a:schemeClr val="tx1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9DE43D0-73AC-46B4-A39F-E66967A1F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 flipH="1" flipV="1">
            <a:off x="10021470" y="2920062"/>
            <a:ext cx="214196" cy="933178"/>
          </a:xfrm>
          <a:prstGeom prst="ellipse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03C343E-7EAC-4512-955A-33B1833F2D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 flipH="1" flipV="1">
            <a:off x="11901768" y="4915975"/>
            <a:ext cx="214196" cy="701949"/>
          </a:xfrm>
          <a:custGeom>
            <a:avLst/>
            <a:gdLst>
              <a:gd name="connsiteX0" fmla="*/ 128682 w 214196"/>
              <a:gd name="connsiteY0" fmla="*/ 9479 h 701949"/>
              <a:gd name="connsiteX1" fmla="*/ 214196 w 214196"/>
              <a:gd name="connsiteY1" fmla="*/ 466589 h 701949"/>
              <a:gd name="connsiteX2" fmla="*/ 213337 w 214196"/>
              <a:gd name="connsiteY2" fmla="*/ 503724 h 701949"/>
              <a:gd name="connsiteX3" fmla="*/ 15112 w 214196"/>
              <a:gd name="connsiteY3" fmla="*/ 701949 h 701949"/>
              <a:gd name="connsiteX4" fmla="*/ 8417 w 214196"/>
              <a:gd name="connsiteY4" fmla="*/ 648207 h 701949"/>
              <a:gd name="connsiteX5" fmla="*/ 0 w 214196"/>
              <a:gd name="connsiteY5" fmla="*/ 466589 h 701949"/>
              <a:gd name="connsiteX6" fmla="*/ 107098 w 214196"/>
              <a:gd name="connsiteY6" fmla="*/ 0 h 701949"/>
              <a:gd name="connsiteX7" fmla="*/ 128682 w 214196"/>
              <a:gd name="connsiteY7" fmla="*/ 9479 h 70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4196" h="701949">
                <a:moveTo>
                  <a:pt x="128682" y="9479"/>
                </a:moveTo>
                <a:cubicBezTo>
                  <a:pt x="177485" y="52987"/>
                  <a:pt x="214196" y="241110"/>
                  <a:pt x="214196" y="466589"/>
                </a:cubicBezTo>
                <a:lnTo>
                  <a:pt x="213337" y="503724"/>
                </a:lnTo>
                <a:lnTo>
                  <a:pt x="15112" y="701949"/>
                </a:lnTo>
                <a:lnTo>
                  <a:pt x="8417" y="648207"/>
                </a:lnTo>
                <a:cubicBezTo>
                  <a:pt x="2997" y="592384"/>
                  <a:pt x="0" y="531011"/>
                  <a:pt x="0" y="466589"/>
                </a:cubicBezTo>
                <a:cubicBezTo>
                  <a:pt x="0" y="208899"/>
                  <a:pt x="47949" y="0"/>
                  <a:pt x="107098" y="0"/>
                </a:cubicBezTo>
                <a:cubicBezTo>
                  <a:pt x="114492" y="0"/>
                  <a:pt x="121710" y="3264"/>
                  <a:pt x="128682" y="9479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83A4E7-FEB7-4A6A-984C-141DA3A35BEC}"/>
              </a:ext>
            </a:extLst>
          </p:cNvPr>
          <p:cNvSpPr txBox="1"/>
          <p:nvPr/>
        </p:nvSpPr>
        <p:spPr>
          <a:xfrm>
            <a:off x="1013029" y="1287163"/>
            <a:ext cx="6748346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000" b="1" dirty="0">
                <a:ea typeface="+mn-lt"/>
                <a:cs typeface="+mn-lt"/>
              </a:rPr>
              <a:t>Задачи работы:</a:t>
            </a:r>
            <a:r>
              <a:rPr lang="ru-RU" sz="2000" dirty="0">
                <a:ea typeface="+mn-lt"/>
                <a:cs typeface="+mn-lt"/>
              </a:rPr>
              <a:t> </a:t>
            </a:r>
            <a:endParaRPr lang="ru-RU" sz="2000"/>
          </a:p>
          <a:p>
            <a:pPr algn="just"/>
            <a:r>
              <a:rPr lang="ru-RU" sz="2000" dirty="0">
                <a:ea typeface="+mn-lt"/>
                <a:cs typeface="+mn-lt"/>
              </a:rPr>
              <a:t>1.  Изучить понятие 3D моделирования; </a:t>
            </a:r>
            <a:endParaRPr lang="ru-RU" sz="2000"/>
          </a:p>
          <a:p>
            <a:pPr algn="just"/>
            <a:r>
              <a:rPr lang="ru-RU" sz="2000" dirty="0">
                <a:ea typeface="+mn-lt"/>
                <a:cs typeface="+mn-lt"/>
              </a:rPr>
              <a:t>2.  Познакомиться с историей 3D модели; </a:t>
            </a:r>
            <a:endParaRPr lang="ru-RU" sz="2000"/>
          </a:p>
          <a:p>
            <a:pPr algn="just"/>
            <a:r>
              <a:rPr lang="ru-RU" sz="2000" dirty="0">
                <a:ea typeface="+mn-lt"/>
                <a:cs typeface="+mn-lt"/>
              </a:rPr>
              <a:t>3.  Рассмотреть сферы использования 3D моделей; </a:t>
            </a:r>
            <a:endParaRPr lang="ru-RU" sz="2000"/>
          </a:p>
          <a:p>
            <a:pPr algn="just"/>
            <a:r>
              <a:rPr lang="ru-RU" sz="2000" dirty="0">
                <a:ea typeface="+mn-lt"/>
                <a:cs typeface="+mn-lt"/>
              </a:rPr>
              <a:t>4.  Дать краткое описание программ, предназначенных для         3D моделирования; </a:t>
            </a:r>
          </a:p>
          <a:p>
            <a:pPr algn="just"/>
            <a:r>
              <a:rPr lang="ru-RU" sz="2000" dirty="0">
                <a:ea typeface="+mn-lt"/>
                <a:cs typeface="+mn-lt"/>
              </a:rPr>
              <a:t>5.  Определить перспективы развития. </a:t>
            </a:r>
            <a:endParaRPr lang="ru-RU" sz="20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D240A6-5C14-4F15-867C-FFEE45D22278}"/>
              </a:ext>
            </a:extLst>
          </p:cNvPr>
          <p:cNvSpPr txBox="1"/>
          <p:nvPr/>
        </p:nvSpPr>
        <p:spPr>
          <a:xfrm>
            <a:off x="3849832" y="4282786"/>
            <a:ext cx="7098721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>
                <a:ea typeface="+mn-lt"/>
                <a:cs typeface="+mn-lt"/>
              </a:rPr>
              <a:t>Практическая значимость работы:</a:t>
            </a:r>
            <a:r>
              <a:rPr lang="ru-RU" sz="2000" dirty="0">
                <a:ea typeface="+mn-lt"/>
                <a:cs typeface="+mn-lt"/>
              </a:rPr>
              <a:t> </a:t>
            </a:r>
          </a:p>
          <a:p>
            <a:r>
              <a:rPr lang="ru-RU" sz="2000" dirty="0">
                <a:ea typeface="+mn-lt"/>
                <a:cs typeface="+mn-lt"/>
              </a:rPr>
              <a:t>Полученная в ходе выполнения проекта информация будет полезна при изучении раздела информатики «Компьютерная графика».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1959824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C3F0F8-387F-46B3-84D1-286B1865B4E1}"/>
              </a:ext>
            </a:extLst>
          </p:cNvPr>
          <p:cNvSpPr txBox="1"/>
          <p:nvPr/>
        </p:nvSpPr>
        <p:spPr>
          <a:xfrm>
            <a:off x="559522" y="1604673"/>
            <a:ext cx="3565525" cy="3414425"/>
          </a:xfrm>
          <a:prstGeom prst="rect">
            <a:avLst/>
          </a:prstGeom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en-US" sz="2000" b="1" dirty="0"/>
              <a:t>3D </a:t>
            </a:r>
            <a:r>
              <a:rPr lang="en-US" sz="2000" b="1" dirty="0" err="1"/>
              <a:t>моделирование</a:t>
            </a:r>
            <a:r>
              <a:rPr lang="en-US" sz="2000" dirty="0"/>
              <a:t> – </a:t>
            </a:r>
            <a:r>
              <a:rPr lang="en-US" sz="2000" dirty="0" err="1"/>
              <a:t>это</a:t>
            </a:r>
            <a:r>
              <a:rPr lang="en-US" sz="2000" dirty="0"/>
              <a:t> </a:t>
            </a:r>
            <a:r>
              <a:rPr lang="en-US" sz="2000" dirty="0" err="1"/>
              <a:t>процесс</a:t>
            </a:r>
            <a:r>
              <a:rPr lang="en-US" sz="2000" dirty="0"/>
              <a:t> </a:t>
            </a:r>
            <a:r>
              <a:rPr lang="en-US" sz="2000" dirty="0" err="1"/>
              <a:t>формирование</a:t>
            </a:r>
            <a:r>
              <a:rPr lang="en-US" sz="2000" dirty="0"/>
              <a:t> </a:t>
            </a:r>
            <a:r>
              <a:rPr lang="en-US" sz="2000" dirty="0" err="1"/>
              <a:t>виртуальных</a:t>
            </a:r>
            <a:r>
              <a:rPr lang="en-US" sz="2000" dirty="0"/>
              <a:t> </a:t>
            </a:r>
            <a:r>
              <a:rPr lang="en-US" sz="2000" dirty="0" err="1"/>
              <a:t>моделей</a:t>
            </a:r>
            <a:r>
              <a:rPr lang="en-US" sz="2000" dirty="0"/>
              <a:t>, </a:t>
            </a:r>
            <a:r>
              <a:rPr lang="en-US" sz="2000" dirty="0" err="1"/>
              <a:t>позволяющий</a:t>
            </a:r>
            <a:r>
              <a:rPr lang="en-US" sz="2000" dirty="0"/>
              <a:t> с </a:t>
            </a:r>
            <a:r>
              <a:rPr lang="en-US" sz="2000" dirty="0" err="1"/>
              <a:t>максимальной</a:t>
            </a:r>
            <a:r>
              <a:rPr lang="en-US" sz="2000" dirty="0"/>
              <a:t> </a:t>
            </a:r>
            <a:r>
              <a:rPr lang="en-US" sz="2000" dirty="0" err="1"/>
              <a:t>точностью</a:t>
            </a:r>
            <a:r>
              <a:rPr lang="en-US" sz="2000" dirty="0"/>
              <a:t> </a:t>
            </a:r>
            <a:r>
              <a:rPr lang="en-US" sz="2000" dirty="0" err="1"/>
              <a:t>продемонстрировать</a:t>
            </a:r>
            <a:r>
              <a:rPr lang="en-US" sz="2000" dirty="0"/>
              <a:t> </a:t>
            </a:r>
            <a:r>
              <a:rPr lang="en-US" sz="2000" dirty="0" err="1"/>
              <a:t>размер</a:t>
            </a:r>
            <a:r>
              <a:rPr lang="en-US" sz="2000" dirty="0"/>
              <a:t>, </a:t>
            </a:r>
            <a:r>
              <a:rPr lang="en-US" sz="2000" dirty="0" err="1"/>
              <a:t>форму</a:t>
            </a:r>
            <a:r>
              <a:rPr lang="en-US" sz="2000" dirty="0"/>
              <a:t>, </a:t>
            </a:r>
            <a:r>
              <a:rPr lang="en-US" sz="2000" dirty="0" err="1"/>
              <a:t>внешний</a:t>
            </a:r>
            <a:r>
              <a:rPr lang="en-US" sz="2000" dirty="0"/>
              <a:t> </a:t>
            </a:r>
            <a:r>
              <a:rPr lang="en-US" sz="2000" dirty="0" err="1"/>
              <a:t>вид</a:t>
            </a:r>
            <a:r>
              <a:rPr lang="en-US" sz="2000" dirty="0"/>
              <a:t> </a:t>
            </a:r>
            <a:r>
              <a:rPr lang="en-US" sz="2000" dirty="0" err="1"/>
              <a:t>объекта</a:t>
            </a:r>
            <a:r>
              <a:rPr lang="en-US" sz="2000" dirty="0"/>
              <a:t> и </a:t>
            </a:r>
            <a:r>
              <a:rPr lang="en-US" sz="2000" dirty="0" err="1"/>
              <a:t>другие</a:t>
            </a:r>
            <a:r>
              <a:rPr lang="en-US" sz="2000" dirty="0"/>
              <a:t> </a:t>
            </a:r>
            <a:r>
              <a:rPr lang="en-US" sz="2000" dirty="0" err="1"/>
              <a:t>его</a:t>
            </a:r>
            <a:r>
              <a:rPr lang="en-US" sz="2000" dirty="0"/>
              <a:t> </a:t>
            </a:r>
            <a:r>
              <a:rPr lang="en-US" sz="2000" dirty="0" err="1"/>
              <a:t>характеристики</a:t>
            </a:r>
            <a:r>
              <a:rPr lang="en-US" sz="2000" dirty="0"/>
              <a:t>. </a:t>
            </a:r>
            <a:r>
              <a:rPr lang="en-US" sz="2000" dirty="0" err="1"/>
              <a:t>По</a:t>
            </a:r>
            <a:r>
              <a:rPr lang="en-US" sz="2000" dirty="0"/>
              <a:t> </a:t>
            </a:r>
            <a:r>
              <a:rPr lang="en-US" sz="2000" dirty="0" err="1"/>
              <a:t>своей</a:t>
            </a:r>
            <a:r>
              <a:rPr lang="en-US" sz="2000" dirty="0"/>
              <a:t> </a:t>
            </a:r>
            <a:r>
              <a:rPr lang="en-US" sz="2000" dirty="0" err="1"/>
              <a:t>сути</a:t>
            </a:r>
            <a:r>
              <a:rPr lang="en-US" sz="2000" dirty="0"/>
              <a:t> </a:t>
            </a:r>
            <a:r>
              <a:rPr lang="en-US" sz="2000" dirty="0" err="1"/>
              <a:t>это</a:t>
            </a:r>
            <a:r>
              <a:rPr lang="en-US" sz="2000" dirty="0"/>
              <a:t> </a:t>
            </a:r>
            <a:r>
              <a:rPr lang="en-US" sz="2000" dirty="0" err="1"/>
              <a:t>создание</a:t>
            </a:r>
            <a:r>
              <a:rPr lang="en-US" sz="2000" dirty="0"/>
              <a:t> </a:t>
            </a:r>
            <a:r>
              <a:rPr lang="en-US" sz="2000" dirty="0" err="1"/>
              <a:t>трехмерных</a:t>
            </a:r>
            <a:r>
              <a:rPr lang="en-US" sz="2000" dirty="0"/>
              <a:t> </a:t>
            </a:r>
            <a:r>
              <a:rPr lang="en-US" sz="2000" dirty="0" err="1"/>
              <a:t>изображений</a:t>
            </a:r>
            <a:r>
              <a:rPr lang="en-US" sz="2000" dirty="0"/>
              <a:t> и </a:t>
            </a:r>
            <a:r>
              <a:rPr lang="en-US" sz="2000" dirty="0" err="1"/>
              <a:t>графики</a:t>
            </a:r>
            <a:r>
              <a:rPr lang="en-US" sz="2000" dirty="0"/>
              <a:t> </a:t>
            </a:r>
            <a:r>
              <a:rPr lang="en-US" sz="2000" dirty="0" err="1"/>
              <a:t>при</a:t>
            </a:r>
            <a:r>
              <a:rPr lang="en-US" sz="2000" dirty="0"/>
              <a:t> </a:t>
            </a:r>
            <a:r>
              <a:rPr lang="en-US" sz="2000" dirty="0" err="1"/>
              <a:t>помощи</a:t>
            </a:r>
            <a:r>
              <a:rPr lang="en-US" sz="2000" dirty="0"/>
              <a:t> </a:t>
            </a:r>
            <a:r>
              <a:rPr lang="en-US" sz="2000" dirty="0" err="1"/>
              <a:t>компьютерных</a:t>
            </a:r>
            <a:r>
              <a:rPr lang="en-US" sz="2000" dirty="0"/>
              <a:t> </a:t>
            </a:r>
            <a:r>
              <a:rPr lang="en-US" sz="2000" dirty="0" err="1"/>
              <a:t>программ</a:t>
            </a:r>
            <a:endParaRPr lang="en-US" sz="2000" dirty="0"/>
          </a:p>
        </p:txBody>
      </p:sp>
      <p:pic>
        <p:nvPicPr>
          <p:cNvPr id="3" name="Рисунок 4" descr="Изображение выглядит как текст, небо, карта, документ&#10;&#10;Автоматически созданное описание">
            <a:extLst>
              <a:ext uri="{FF2B5EF4-FFF2-40B4-BE49-F238E27FC236}">
                <a16:creationId xmlns:a16="http://schemas.microsoft.com/office/drawing/2014/main" id="{E748808B-BD36-40E1-9D89-614118CEAF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99" r="32452" b="2"/>
          <a:stretch/>
        </p:blipFill>
        <p:spPr>
          <a:xfrm>
            <a:off x="5588000" y="862806"/>
            <a:ext cx="5132388" cy="5132388"/>
          </a:xfrm>
          <a:custGeom>
            <a:avLst/>
            <a:gdLst/>
            <a:ahLst/>
            <a:cxnLst/>
            <a:rect l="l" t="t" r="r" b="b"/>
            <a:pathLst>
              <a:path w="5132388" h="5132388">
                <a:moveTo>
                  <a:pt x="2566194" y="0"/>
                </a:moveTo>
                <a:cubicBezTo>
                  <a:pt x="3983464" y="0"/>
                  <a:pt x="5132388" y="1148924"/>
                  <a:pt x="5132388" y="2566194"/>
                </a:cubicBezTo>
                <a:cubicBezTo>
                  <a:pt x="5132388" y="3983464"/>
                  <a:pt x="3983464" y="5132388"/>
                  <a:pt x="2566194" y="5132388"/>
                </a:cubicBezTo>
                <a:cubicBezTo>
                  <a:pt x="1148924" y="5132388"/>
                  <a:pt x="0" y="3983464"/>
                  <a:pt x="0" y="2566194"/>
                </a:cubicBezTo>
                <a:cubicBezTo>
                  <a:pt x="0" y="1148924"/>
                  <a:pt x="1148924" y="0"/>
                  <a:pt x="2566194" y="0"/>
                </a:cubicBezTo>
                <a:close/>
              </a:path>
            </a:pathLst>
          </a:cu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183B29DA-9BB8-4BA8-B8E1-8C2B544078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822156" y="4143453"/>
            <a:ext cx="734257" cy="760506"/>
            <a:chOff x="5243759" y="1363788"/>
            <a:chExt cx="734257" cy="760506"/>
          </a:xfrm>
        </p:grpSpPr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id="{D02496F8-166D-469A-8040-08608013BF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id="{23E648A7-A02A-4DC7-9FEC-489F1BA6F7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" name="Freeform 8">
              <a:extLst>
                <a:ext uri="{FF2B5EF4-FFF2-40B4-BE49-F238E27FC236}">
                  <a16:creationId xmlns:a16="http://schemas.microsoft.com/office/drawing/2014/main" id="{4EF573B1-38BC-4C7B-894C-BE3864A04A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6" name="Oval 45">
            <a:extLst>
              <a:ext uri="{FF2B5EF4-FFF2-40B4-BE49-F238E27FC236}">
                <a16:creationId xmlns:a16="http://schemas.microsoft.com/office/drawing/2014/main" id="{647A77D8-817B-4A9F-86AA-FE781E813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8780" y="5059009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4AE963-8CAD-46FC-9AEA-C559205E675E}"/>
              </a:ext>
            </a:extLst>
          </p:cNvPr>
          <p:cNvSpPr txBox="1"/>
          <p:nvPr/>
        </p:nvSpPr>
        <p:spPr>
          <a:xfrm>
            <a:off x="481446" y="594014"/>
            <a:ext cx="4371108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/>
              <a:t>Сущность 3D моделирования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2513868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959C3E7-D59B-44C4-9BBD-3BC2A41A0C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151" y="3295640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54876B-FB01-4E58-9C9F-3D510011B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22329" y="4018501"/>
            <a:ext cx="1468514" cy="1521012"/>
            <a:chOff x="8926879" y="88028"/>
            <a:chExt cx="1468514" cy="1521012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6EE14B10-2C91-4CF8-ABB6-7E21AA98CC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9153221" y="88028"/>
              <a:ext cx="1242172" cy="729202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5A93B35E-1AB2-4CCC-91AC-122E57A18A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8926879" y="221946"/>
              <a:ext cx="611884" cy="1076550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E9951197-11BD-489A-BF2C-E542541ABC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9455555" y="532490"/>
              <a:ext cx="630288" cy="1076550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40000"/>
                    <a:lumOff val="60000"/>
                    <a:alpha val="6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508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" name="TextBox 1">
            <a:extLst>
              <a:ext uri="{FF2B5EF4-FFF2-40B4-BE49-F238E27FC236}">
                <a16:creationId xmlns:a16="http://schemas.microsoft.com/office/drawing/2014/main" id="{7952D516-6633-47A7-A7C9-19912C43AC41}"/>
              </a:ext>
            </a:extLst>
          </p:cNvPr>
          <p:cNvSpPr txBox="1"/>
          <p:nvPr/>
        </p:nvSpPr>
        <p:spPr>
          <a:xfrm>
            <a:off x="1332647" y="3918339"/>
            <a:ext cx="2084465" cy="427464"/>
          </a:xfrm>
          <a:prstGeom prst="rect">
            <a:avLst/>
          </a:prstGeom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en-US" dirty="0">
                <a:solidFill>
                  <a:schemeClr val="tx1">
                    <a:lumMod val="95000"/>
                  </a:schemeClr>
                </a:solidFill>
              </a:rPr>
              <a:t>И. </a:t>
            </a:r>
            <a:r>
              <a:rPr lang="en-US" sz="2000" dirty="0" err="1">
                <a:solidFill>
                  <a:schemeClr val="tx1">
                    <a:lumMod val="95000"/>
                  </a:schemeClr>
                </a:solidFill>
              </a:rPr>
              <a:t>Сазерленда</a:t>
            </a:r>
            <a:endParaRPr lang="ru-RU" sz="200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69F924-487D-492B-87CA-F63BE2602DBD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ru-RU" dirty="0"/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7952D516-6633-47A7-A7C9-19912C43AC41}"/>
              </a:ext>
            </a:extLst>
          </p:cNvPr>
          <p:cNvSpPr txBox="1"/>
          <p:nvPr/>
        </p:nvSpPr>
        <p:spPr>
          <a:xfrm>
            <a:off x="4724400" y="3200400"/>
            <a:ext cx="274320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cs typeface="Times New Roman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F7E811-B847-43DA-94AA-70BF8BFA81C5}"/>
              </a:ext>
            </a:extLst>
          </p:cNvPr>
          <p:cNvSpPr txBox="1"/>
          <p:nvPr/>
        </p:nvSpPr>
        <p:spPr>
          <a:xfrm>
            <a:off x="3854374" y="564763"/>
            <a:ext cx="5168590" cy="13696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>
                <a:ea typeface="+mn-lt"/>
                <a:cs typeface="+mn-lt"/>
              </a:rPr>
              <a:t>Будучи аспирантом, написал программу </a:t>
            </a:r>
            <a:r>
              <a:rPr lang="en-US" sz="2000" dirty="0">
                <a:ea typeface="+mn-lt"/>
                <a:cs typeface="+mn-lt"/>
              </a:rPr>
              <a:t>Sketchpad</a:t>
            </a:r>
            <a:r>
              <a:rPr lang="ru-RU" sz="2000" dirty="0">
                <a:ea typeface="+mn-lt"/>
                <a:cs typeface="+mn-lt"/>
              </a:rPr>
              <a:t>, которая позволяла создавать простые трехмерные объекты.</a:t>
            </a:r>
            <a:endParaRPr lang="ru-RU">
              <a:ea typeface="+mn-lt"/>
              <a:cs typeface="+mn-lt"/>
            </a:endParaRPr>
          </a:p>
          <a:p>
            <a:pPr>
              <a:spcAft>
                <a:spcPts val="600"/>
              </a:spcAft>
            </a:pPr>
            <a:endParaRPr lang="ru-RU"/>
          </a:p>
        </p:txBody>
      </p:sp>
      <p:pic>
        <p:nvPicPr>
          <p:cNvPr id="9" name="Рисунок 9" descr="Изображение выглядит как человек, стена, внутренний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7D03158A-DCFC-4860-B9C0-FD93843D63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59" y="642049"/>
            <a:ext cx="2743200" cy="310204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4AED64C-F208-45A8-B270-B829AF288F01}"/>
              </a:ext>
            </a:extLst>
          </p:cNvPr>
          <p:cNvSpPr txBox="1"/>
          <p:nvPr/>
        </p:nvSpPr>
        <p:spPr>
          <a:xfrm>
            <a:off x="5168126" y="2779906"/>
            <a:ext cx="3449443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ea typeface="+mn-lt"/>
                <a:cs typeface="+mn-lt"/>
              </a:rPr>
              <a:t>В 1969 Сазерленд и К. Эванс открыли первую компанию, которая занималась производством компьютерной графики</a:t>
            </a:r>
            <a:endParaRPr lang="ru-RU" sz="2000" dirty="0"/>
          </a:p>
        </p:txBody>
      </p:sp>
      <p:pic>
        <p:nvPicPr>
          <p:cNvPr id="11" name="Рисунок 11" descr="Изображение выглядит как человек, мужчина, костюм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03281C65-D84A-43DF-B555-C3B7CD42EF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0509" y="1715546"/>
            <a:ext cx="2581275" cy="37242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033CC2-FBAB-467D-B86D-ACD406158DA1}"/>
              </a:ext>
            </a:extLst>
          </p:cNvPr>
          <p:cNvSpPr txBox="1"/>
          <p:nvPr/>
        </p:nvSpPr>
        <p:spPr>
          <a:xfrm>
            <a:off x="9520585" y="5543317"/>
            <a:ext cx="128424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ea typeface="+mn-lt"/>
                <a:cs typeface="+mn-lt"/>
              </a:rPr>
              <a:t>К. Эванс 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2218598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1EFD86-5DF0-48B4-A071-A470B21A4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179" y="828055"/>
            <a:ext cx="3620283" cy="439903"/>
          </a:xfrm>
        </p:spPr>
        <p:txBody>
          <a:bodyPr>
            <a:normAutofit/>
          </a:bodyPr>
          <a:lstStyle/>
          <a:p>
            <a:r>
              <a:rPr lang="ru-RU" sz="2400" b="1">
                <a:ea typeface="+mj-lt"/>
                <a:cs typeface="+mj-lt"/>
              </a:rPr>
              <a:t>Виды моделирования</a:t>
            </a:r>
            <a:endParaRPr lang="ru-RU" sz="2400" b="1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6A2C3F-9CA5-406D-BB30-2FE6CEBDA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0351" y="1425540"/>
            <a:ext cx="6378883" cy="1386968"/>
          </a:xfrm>
        </p:spPr>
        <p:txBody>
          <a:bodyPr vert="horz"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ea typeface="+mn-lt"/>
                <a:cs typeface="+mn-lt"/>
              </a:rPr>
              <a:t>Трехмерная модель – это модель объектов трехмерной графики, представляющая собой совокупность вершин и ребер, которая определяет форму отображаемого многогранного объекта.</a:t>
            </a:r>
            <a:endParaRPr lang="ru-RU" sz="200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C20811-168B-46DD-A2E7-30E4285F63AF}"/>
              </a:ext>
            </a:extLst>
          </p:cNvPr>
          <p:cNvSpPr txBox="1"/>
          <p:nvPr/>
        </p:nvSpPr>
        <p:spPr>
          <a:xfrm>
            <a:off x="709962" y="3172522"/>
            <a:ext cx="5651807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000" dirty="0">
                <a:ea typeface="+mn-lt"/>
                <a:cs typeface="+mn-lt"/>
              </a:rPr>
              <a:t>Существует 3 метода создания 3D моделей: </a:t>
            </a:r>
          </a:p>
          <a:p>
            <a:pPr algn="just"/>
            <a:r>
              <a:rPr lang="ru-RU" sz="2000" dirty="0">
                <a:ea typeface="+mn-lt"/>
                <a:cs typeface="+mn-lt"/>
              </a:rPr>
              <a:t>- </a:t>
            </a:r>
            <a:r>
              <a:rPr lang="ru-RU" sz="2000" dirty="0" err="1">
                <a:ea typeface="+mn-lt"/>
                <a:cs typeface="+mn-lt"/>
              </a:rPr>
              <a:t>Poly</a:t>
            </a:r>
            <a:r>
              <a:rPr lang="ru-RU" sz="2000" dirty="0">
                <a:ea typeface="+mn-lt"/>
                <a:cs typeface="+mn-lt"/>
              </a:rPr>
              <a:t>/</a:t>
            </a:r>
            <a:r>
              <a:rPr lang="ru-RU" sz="2000" dirty="0" err="1">
                <a:ea typeface="+mn-lt"/>
                <a:cs typeface="+mn-lt"/>
              </a:rPr>
              <a:t>Mesh</a:t>
            </a:r>
            <a:r>
              <a:rPr lang="ru-RU" sz="2000" dirty="0">
                <a:ea typeface="+mn-lt"/>
                <a:cs typeface="+mn-lt"/>
              </a:rPr>
              <a:t> (Полигональное моделирование); </a:t>
            </a:r>
          </a:p>
          <a:p>
            <a:pPr algn="just"/>
            <a:r>
              <a:rPr lang="ru-RU" sz="2000" dirty="0">
                <a:ea typeface="+mn-lt"/>
                <a:cs typeface="+mn-lt"/>
              </a:rPr>
              <a:t>- </a:t>
            </a:r>
            <a:r>
              <a:rPr lang="ru-RU" sz="2000" dirty="0" err="1">
                <a:ea typeface="+mn-lt"/>
                <a:cs typeface="+mn-lt"/>
              </a:rPr>
              <a:t>ShapesandSpline</a:t>
            </a:r>
            <a:r>
              <a:rPr lang="ru-RU" sz="2000" dirty="0">
                <a:ea typeface="+mn-lt"/>
                <a:cs typeface="+mn-lt"/>
              </a:rPr>
              <a:t>; </a:t>
            </a:r>
          </a:p>
          <a:p>
            <a:r>
              <a:rPr lang="ru-RU" sz="2000" dirty="0">
                <a:ea typeface="+mn-lt"/>
                <a:cs typeface="+mn-lt"/>
              </a:rPr>
              <a:t>- NURBS. </a:t>
            </a:r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0013C009-4226-4D18-AB50-4E975EF22C4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3547" y="3499834"/>
            <a:ext cx="4053468" cy="2915623"/>
          </a:xfrm>
          <a:prstGeom prst="rect">
            <a:avLst/>
          </a:prstGeom>
        </p:spPr>
      </p:pic>
      <p:pic>
        <p:nvPicPr>
          <p:cNvPr id="5" name="Рисунок 5" descr="Изображение выглядит как внутренний, стена, человек, молодой&#10;&#10;Автоматически созданное описание">
            <a:extLst>
              <a:ext uri="{FF2B5EF4-FFF2-40B4-BE49-F238E27FC236}">
                <a16:creationId xmlns:a16="http://schemas.microsoft.com/office/drawing/2014/main" id="{09A17384-D9C2-DFB6-7E27-4293E77AC99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42302" y="449167"/>
            <a:ext cx="4094018" cy="265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875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7" name="Rectangle 59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17887E-B1AA-72EF-C85C-41A78A4F5BD4}"/>
              </a:ext>
            </a:extLst>
          </p:cNvPr>
          <p:cNvSpPr txBox="1"/>
          <p:nvPr/>
        </p:nvSpPr>
        <p:spPr>
          <a:xfrm>
            <a:off x="253498" y="251910"/>
            <a:ext cx="3469073" cy="2083348"/>
          </a:xfrm>
          <a:prstGeom prst="rect">
            <a:avLst/>
          </a:prstGeom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kern="1200" dirty="0">
                <a:latin typeface="+mj-lt"/>
                <a:ea typeface="+mj-ea"/>
                <a:cs typeface="+mj-cs"/>
              </a:rPr>
              <a:t>Применение 3D моделирования в 21 веке</a:t>
            </a:r>
          </a:p>
        </p:txBody>
      </p:sp>
      <p:sp>
        <p:nvSpPr>
          <p:cNvPr id="69" name="Freeform: Shape 61">
            <a:extLst>
              <a:ext uri="{FF2B5EF4-FFF2-40B4-BE49-F238E27FC236}">
                <a16:creationId xmlns:a16="http://schemas.microsoft.com/office/drawing/2014/main" id="{DE950493-A53F-4D4C-9157-A238C4B2A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95000" y="0"/>
            <a:ext cx="360000" cy="274638"/>
          </a:xfrm>
          <a:custGeom>
            <a:avLst/>
            <a:gdLst>
              <a:gd name="connsiteX0" fmla="*/ 30714 w 360000"/>
              <a:gd name="connsiteY0" fmla="*/ 0 h 274638"/>
              <a:gd name="connsiteX1" fmla="*/ 329286 w 360000"/>
              <a:gd name="connsiteY1" fmla="*/ 0 h 274638"/>
              <a:gd name="connsiteX2" fmla="*/ 345855 w 360000"/>
              <a:gd name="connsiteY2" fmla="*/ 24574 h 274638"/>
              <a:gd name="connsiteX3" fmla="*/ 360000 w 360000"/>
              <a:gd name="connsiteY3" fmla="*/ 94638 h 274638"/>
              <a:gd name="connsiteX4" fmla="*/ 180000 w 360000"/>
              <a:gd name="connsiteY4" fmla="*/ 274638 h 274638"/>
              <a:gd name="connsiteX5" fmla="*/ 0 w 360000"/>
              <a:gd name="connsiteY5" fmla="*/ 94638 h 274638"/>
              <a:gd name="connsiteX6" fmla="*/ 14145 w 360000"/>
              <a:gd name="connsiteY6" fmla="*/ 24574 h 27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000" h="274638">
                <a:moveTo>
                  <a:pt x="30714" y="0"/>
                </a:moveTo>
                <a:lnTo>
                  <a:pt x="329286" y="0"/>
                </a:lnTo>
                <a:lnTo>
                  <a:pt x="345855" y="24574"/>
                </a:lnTo>
                <a:cubicBezTo>
                  <a:pt x="354963" y="46109"/>
                  <a:pt x="360000" y="69785"/>
                  <a:pt x="360000" y="94638"/>
                </a:cubicBezTo>
                <a:cubicBezTo>
                  <a:pt x="360000" y="194049"/>
                  <a:pt x="279411" y="274638"/>
                  <a:pt x="180000" y="274638"/>
                </a:cubicBezTo>
                <a:cubicBezTo>
                  <a:pt x="80589" y="274638"/>
                  <a:pt x="0" y="194049"/>
                  <a:pt x="0" y="94638"/>
                </a:cubicBezTo>
                <a:cubicBezTo>
                  <a:pt x="0" y="69785"/>
                  <a:pt x="5037" y="46109"/>
                  <a:pt x="14145" y="2457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39E406-3576-4E8A-3CCA-12680D5F7285}"/>
              </a:ext>
            </a:extLst>
          </p:cNvPr>
          <p:cNvSpPr txBox="1"/>
          <p:nvPr/>
        </p:nvSpPr>
        <p:spPr>
          <a:xfrm>
            <a:off x="4384520" y="335543"/>
            <a:ext cx="7080056" cy="2148397"/>
          </a:xfrm>
          <a:prstGeom prst="rect">
            <a:avLst/>
          </a:prstGeom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en-US" sz="2000" dirty="0" err="1"/>
              <a:t>Трехмерная</a:t>
            </a:r>
            <a:r>
              <a:rPr lang="en-US" sz="2000" dirty="0"/>
              <a:t> </a:t>
            </a:r>
            <a:r>
              <a:rPr lang="en-US" sz="2000" dirty="0" err="1"/>
              <a:t>графика</a:t>
            </a:r>
            <a:r>
              <a:rPr lang="en-US" sz="2000" dirty="0"/>
              <a:t> </a:t>
            </a:r>
            <a:r>
              <a:rPr lang="en-US" sz="2000" dirty="0" err="1"/>
              <a:t>сегодня</a:t>
            </a:r>
            <a:r>
              <a:rPr lang="en-US" sz="2000" dirty="0"/>
              <a:t> </a:t>
            </a:r>
            <a:r>
              <a:rPr lang="en-US" sz="2000" dirty="0" err="1"/>
              <a:t>пользуется</a:t>
            </a:r>
            <a:r>
              <a:rPr lang="en-US" sz="2000" dirty="0"/>
              <a:t> </a:t>
            </a:r>
            <a:r>
              <a:rPr lang="en-US" sz="2000" dirty="0" err="1"/>
              <a:t>большим</a:t>
            </a:r>
            <a:r>
              <a:rPr lang="en-US" sz="2000" dirty="0"/>
              <a:t> </a:t>
            </a:r>
            <a:r>
              <a:rPr lang="en-US" sz="2000" dirty="0" err="1"/>
              <a:t>спросом</a:t>
            </a:r>
            <a:r>
              <a:rPr lang="en-US" sz="2000" dirty="0"/>
              <a:t>, </a:t>
            </a:r>
            <a:r>
              <a:rPr lang="en-US" sz="2000" dirty="0" err="1"/>
              <a:t>особенно</a:t>
            </a:r>
            <a:r>
              <a:rPr lang="en-US" sz="2000" dirty="0"/>
              <a:t> в </a:t>
            </a:r>
            <a:r>
              <a:rPr lang="en-US" sz="2000" dirty="0" err="1"/>
              <a:t>таких</a:t>
            </a:r>
            <a:r>
              <a:rPr lang="en-US" sz="2000" dirty="0"/>
              <a:t> </a:t>
            </a:r>
            <a:r>
              <a:rPr lang="en-US" sz="2000" dirty="0" err="1"/>
              <a:t>областях</a:t>
            </a:r>
            <a:r>
              <a:rPr lang="en-US" sz="2000" dirty="0"/>
              <a:t> </a:t>
            </a:r>
            <a:r>
              <a:rPr lang="en-US" sz="2000" dirty="0" err="1"/>
              <a:t>как</a:t>
            </a:r>
            <a:r>
              <a:rPr lang="en-US" sz="2000" dirty="0"/>
              <a:t> </a:t>
            </a:r>
            <a:r>
              <a:rPr lang="en-US" sz="2000" dirty="0" err="1"/>
              <a:t>кинематография</a:t>
            </a:r>
            <a:r>
              <a:rPr lang="en-US" sz="2000" dirty="0"/>
              <a:t>, </a:t>
            </a:r>
            <a:r>
              <a:rPr lang="en-US" sz="2000" dirty="0" err="1"/>
              <a:t>анимация</a:t>
            </a:r>
            <a:r>
              <a:rPr lang="en-US" sz="2000" dirty="0"/>
              <a:t> и </a:t>
            </a:r>
            <a:r>
              <a:rPr lang="en-US" sz="2000" dirty="0" err="1"/>
              <a:t>мультипликация</a:t>
            </a:r>
            <a:r>
              <a:rPr lang="en-US" sz="2000" dirty="0"/>
              <a:t>, </a:t>
            </a:r>
            <a:r>
              <a:rPr lang="en-US" sz="2000" dirty="0" err="1"/>
              <a:t>компьютерные</a:t>
            </a:r>
            <a:r>
              <a:rPr lang="en-US" sz="2000" dirty="0"/>
              <a:t> </a:t>
            </a:r>
            <a:r>
              <a:rPr lang="en-US" sz="2000" dirty="0" err="1"/>
              <a:t>игры</a:t>
            </a:r>
            <a:r>
              <a:rPr lang="en-US" sz="2000" dirty="0"/>
              <a:t>. </a:t>
            </a:r>
            <a:r>
              <a:rPr lang="en-US" sz="2000" dirty="0" err="1"/>
              <a:t>Сложно</a:t>
            </a:r>
            <a:r>
              <a:rPr lang="en-US" sz="2000" dirty="0"/>
              <a:t> </a:t>
            </a:r>
            <a:r>
              <a:rPr lang="en-US" sz="2000" dirty="0" err="1"/>
              <a:t>представить</a:t>
            </a:r>
            <a:r>
              <a:rPr lang="en-US" sz="2000" dirty="0"/>
              <a:t> </a:t>
            </a:r>
            <a:r>
              <a:rPr lang="en-US" sz="2000" dirty="0" err="1"/>
              <a:t>современный</a:t>
            </a:r>
            <a:r>
              <a:rPr lang="en-US" sz="2000" dirty="0"/>
              <a:t> </a:t>
            </a:r>
            <a:r>
              <a:rPr lang="en-US" sz="2000" dirty="0" err="1"/>
              <a:t>фильм</a:t>
            </a:r>
            <a:r>
              <a:rPr lang="en-US" sz="2000" dirty="0"/>
              <a:t> </a:t>
            </a:r>
            <a:r>
              <a:rPr lang="en-US" sz="2000" dirty="0" err="1"/>
              <a:t>без</a:t>
            </a:r>
            <a:r>
              <a:rPr lang="en-US" sz="2000" dirty="0"/>
              <a:t> 3D </a:t>
            </a:r>
            <a:r>
              <a:rPr lang="en-US" sz="2000" dirty="0" err="1"/>
              <a:t>эффектов</a:t>
            </a:r>
            <a:r>
              <a:rPr lang="en-US" sz="2000" dirty="0"/>
              <a:t>. </a:t>
            </a:r>
            <a:r>
              <a:rPr lang="en-US" sz="2000" dirty="0" err="1"/>
              <a:t>Что</a:t>
            </a:r>
            <a:r>
              <a:rPr lang="en-US" sz="2000" dirty="0"/>
              <a:t> </a:t>
            </a:r>
            <a:r>
              <a:rPr lang="en-US" sz="2000" dirty="0" err="1"/>
              <a:t>касается</a:t>
            </a:r>
            <a:r>
              <a:rPr lang="en-US" sz="2000" dirty="0"/>
              <a:t> </a:t>
            </a:r>
            <a:r>
              <a:rPr lang="en-US" sz="2000" dirty="0" err="1"/>
              <a:t>мультипликации</a:t>
            </a:r>
            <a:r>
              <a:rPr lang="en-US" sz="2000" dirty="0"/>
              <a:t>, </a:t>
            </a:r>
            <a:r>
              <a:rPr lang="en-US" sz="2000" dirty="0" err="1"/>
              <a:t>то</a:t>
            </a:r>
            <a:r>
              <a:rPr lang="en-US" sz="2000" dirty="0"/>
              <a:t> </a:t>
            </a:r>
            <a:r>
              <a:rPr lang="en-US" sz="2000" dirty="0" err="1"/>
              <a:t>сегодня</a:t>
            </a:r>
            <a:r>
              <a:rPr lang="en-US" sz="2000" dirty="0"/>
              <a:t> </a:t>
            </a:r>
            <a:r>
              <a:rPr lang="en-US" sz="2000" dirty="0" err="1"/>
              <a:t>редко</a:t>
            </a:r>
            <a:r>
              <a:rPr lang="en-US" sz="2000" dirty="0"/>
              <a:t> </a:t>
            </a:r>
            <a:r>
              <a:rPr lang="en-US" sz="2000" dirty="0" err="1"/>
              <a:t>какой</a:t>
            </a:r>
            <a:r>
              <a:rPr lang="en-US" sz="2000" dirty="0"/>
              <a:t> </a:t>
            </a:r>
            <a:r>
              <a:rPr lang="en-US" sz="2000" dirty="0" err="1"/>
              <a:t>мультфильм</a:t>
            </a:r>
            <a:r>
              <a:rPr lang="en-US" sz="2000" dirty="0"/>
              <a:t> </a:t>
            </a:r>
            <a:r>
              <a:rPr lang="en-US" sz="2000" dirty="0" err="1"/>
              <a:t>обходится</a:t>
            </a:r>
            <a:r>
              <a:rPr lang="en-US" sz="2000" dirty="0"/>
              <a:t> </a:t>
            </a:r>
            <a:r>
              <a:rPr lang="en-US" sz="2000" dirty="0" err="1"/>
              <a:t>без</a:t>
            </a:r>
            <a:r>
              <a:rPr lang="en-US" sz="2000" dirty="0"/>
              <a:t> </a:t>
            </a:r>
            <a:r>
              <a:rPr lang="en-US" sz="2000" dirty="0" err="1"/>
              <a:t>трехмерной</a:t>
            </a:r>
            <a:r>
              <a:rPr lang="en-US" sz="2000" dirty="0"/>
              <a:t> </a:t>
            </a:r>
            <a:r>
              <a:rPr lang="en-US" sz="2000" dirty="0" err="1"/>
              <a:t>графики</a:t>
            </a:r>
            <a:r>
              <a:rPr lang="en-US" sz="2000" dirty="0"/>
              <a:t>.</a:t>
            </a:r>
            <a:endParaRPr lang="ru-RU" sz="2000"/>
          </a:p>
        </p:txBody>
      </p:sp>
      <p:pic>
        <p:nvPicPr>
          <p:cNvPr id="7" name="Рисунок 7" descr="Изображение выглядит как игрушка, украшен&#10;&#10;Автоматически созданное описание">
            <a:extLst>
              <a:ext uri="{FF2B5EF4-FFF2-40B4-BE49-F238E27FC236}">
                <a16:creationId xmlns:a16="http://schemas.microsoft.com/office/drawing/2014/main" id="{CE33D2BF-3A2C-835F-E9AE-9653025D34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384" b="25723"/>
          <a:stretch/>
        </p:blipFill>
        <p:spPr>
          <a:xfrm>
            <a:off x="20" y="2661510"/>
            <a:ext cx="12191980" cy="4196491"/>
          </a:xfrm>
          <a:custGeom>
            <a:avLst/>
            <a:gdLst/>
            <a:ahLst/>
            <a:cxnLst/>
            <a:rect l="l" t="t" r="r" b="b"/>
            <a:pathLst>
              <a:path w="12192000" h="4196491">
                <a:moveTo>
                  <a:pt x="0" y="0"/>
                </a:moveTo>
                <a:lnTo>
                  <a:pt x="12192000" y="0"/>
                </a:lnTo>
                <a:lnTo>
                  <a:pt x="12192000" y="4196491"/>
                </a:lnTo>
                <a:lnTo>
                  <a:pt x="0" y="4196491"/>
                </a:lnTo>
                <a:close/>
              </a:path>
            </a:pathLst>
          </a:custGeom>
        </p:spPr>
      </p:pic>
      <p:sp>
        <p:nvSpPr>
          <p:cNvPr id="68" name="Rectangle 67">
            <a:extLst>
              <a:ext uri="{FF2B5EF4-FFF2-40B4-BE49-F238E27FC236}">
                <a16:creationId xmlns:a16="http://schemas.microsoft.com/office/drawing/2014/main" id="{D20AE261-8977-4583-A036-88CC1CE1A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100000">
                <a:schemeClr val="bg2">
                  <a:alpha val="60000"/>
                </a:schemeClr>
              </a:gs>
              <a:gs pos="40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786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BCAB7BF2-C0E5-4451-82FD-4D451D5D3A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055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B25F90-F341-4391-9DE6-A7BA6EC86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5732" y="233324"/>
            <a:ext cx="6909264" cy="563578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ru-RU" sz="2400" b="1"/>
              <a:t>Применение 3D моделирования в 21 веке 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0DB02B9-F3BA-4EEE-A717-BA38B57F4B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53792" y="4530271"/>
            <a:ext cx="3960000" cy="2696065"/>
            <a:chOff x="6053792" y="4530271"/>
            <a:chExt cx="3960000" cy="2696065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19C4E36-EAB8-46C1-ADC2-867AA90CDC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6305855" y="5349826"/>
              <a:ext cx="3707937" cy="1853969"/>
            </a:xfrm>
            <a:custGeom>
              <a:avLst/>
              <a:gdLst>
                <a:gd name="connsiteX0" fmla="*/ 3707937 w 3707937"/>
                <a:gd name="connsiteY0" fmla="*/ 1853969 h 1853969"/>
                <a:gd name="connsiteX1" fmla="*/ 1853969 w 3707937"/>
                <a:gd name="connsiteY1" fmla="*/ 0 h 1853969"/>
                <a:gd name="connsiteX2" fmla="*/ 1684921 w 3707937"/>
                <a:gd name="connsiteY2" fmla="*/ 8536 h 1853969"/>
                <a:gd name="connsiteX3" fmla="*/ 8536 w 3707937"/>
                <a:gd name="connsiteY3" fmla="*/ 1684921 h 1853969"/>
                <a:gd name="connsiteX4" fmla="*/ 0 w 3707937"/>
                <a:gd name="connsiteY4" fmla="*/ 1853969 h 1853969"/>
                <a:gd name="connsiteX5" fmla="*/ 926985 w 3707937"/>
                <a:gd name="connsiteY5" fmla="*/ 1853969 h 1853969"/>
                <a:gd name="connsiteX6" fmla="*/ 1853969 w 3707937"/>
                <a:gd name="connsiteY6" fmla="*/ 926985 h 1853969"/>
                <a:gd name="connsiteX7" fmla="*/ 2780952 w 3707937"/>
                <a:gd name="connsiteY7" fmla="*/ 1853969 h 1853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07937" h="1853969">
                  <a:moveTo>
                    <a:pt x="3707937" y="1853969"/>
                  </a:moveTo>
                  <a:cubicBezTo>
                    <a:pt x="3707937" y="830050"/>
                    <a:pt x="2877887" y="0"/>
                    <a:pt x="1853969" y="0"/>
                  </a:cubicBezTo>
                  <a:lnTo>
                    <a:pt x="1684921" y="8536"/>
                  </a:lnTo>
                  <a:lnTo>
                    <a:pt x="8536" y="1684921"/>
                  </a:lnTo>
                  <a:lnTo>
                    <a:pt x="0" y="1853969"/>
                  </a:lnTo>
                  <a:lnTo>
                    <a:pt x="926985" y="1853969"/>
                  </a:lnTo>
                  <a:cubicBezTo>
                    <a:pt x="926985" y="1342010"/>
                    <a:pt x="1342009" y="926986"/>
                    <a:pt x="1853969" y="926985"/>
                  </a:cubicBezTo>
                  <a:cubicBezTo>
                    <a:pt x="2365928" y="926985"/>
                    <a:pt x="2780952" y="1342010"/>
                    <a:pt x="2780952" y="1853969"/>
                  </a:cubicBezTo>
                  <a:close/>
                </a:path>
              </a:pathLst>
            </a:custGeom>
            <a:gradFill flip="none" rotWithShape="1">
              <a:gsLst>
                <a:gs pos="97000">
                  <a:schemeClr val="bg2"/>
                </a:gs>
                <a:gs pos="31000">
                  <a:schemeClr val="bg2">
                    <a:lumMod val="90000"/>
                    <a:lumOff val="10000"/>
                  </a:schemeClr>
                </a:gs>
              </a:gsLst>
              <a:lin ang="15000000" scaled="0"/>
              <a:tileRect/>
            </a:gradFill>
            <a:ln>
              <a:noFill/>
            </a:ln>
            <a:effectLst>
              <a:innerShdw blurRad="342900" dist="50800" dir="16200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AC95D1B-353B-49A5-92C8-947C874164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6186241" y="5061493"/>
              <a:ext cx="3707937" cy="2164843"/>
            </a:xfrm>
            <a:custGeom>
              <a:avLst/>
              <a:gdLst>
                <a:gd name="connsiteX0" fmla="*/ 3707937 w 3707937"/>
                <a:gd name="connsiteY0" fmla="*/ 2164843 h 2164843"/>
                <a:gd name="connsiteX1" fmla="*/ 1853968 w 3707937"/>
                <a:gd name="connsiteY1" fmla="*/ 0 h 2164843"/>
                <a:gd name="connsiteX2" fmla="*/ 1664412 w 3707937"/>
                <a:gd name="connsiteY2" fmla="*/ 11177 h 2164843"/>
                <a:gd name="connsiteX3" fmla="*/ 1646600 w 3707937"/>
                <a:gd name="connsiteY3" fmla="*/ 14351 h 2164843"/>
                <a:gd name="connsiteX4" fmla="*/ 67392 w 3707937"/>
                <a:gd name="connsiteY4" fmla="*/ 1593559 h 2164843"/>
                <a:gd name="connsiteX5" fmla="*/ 37666 w 3707937"/>
                <a:gd name="connsiteY5" fmla="*/ 1728552 h 2164843"/>
                <a:gd name="connsiteX6" fmla="*/ 0 w 3707937"/>
                <a:gd name="connsiteY6" fmla="*/ 2164843 h 2164843"/>
                <a:gd name="connsiteX7" fmla="*/ 926985 w 3707937"/>
                <a:gd name="connsiteY7" fmla="*/ 2164843 h 2164843"/>
                <a:gd name="connsiteX8" fmla="*/ 1853968 w 3707937"/>
                <a:gd name="connsiteY8" fmla="*/ 1082422 h 2164843"/>
                <a:gd name="connsiteX9" fmla="*/ 2780952 w 3707937"/>
                <a:gd name="connsiteY9" fmla="*/ 2164843 h 2164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07937" h="2164843">
                  <a:moveTo>
                    <a:pt x="3707937" y="2164843"/>
                  </a:moveTo>
                  <a:cubicBezTo>
                    <a:pt x="3707937" y="969234"/>
                    <a:pt x="2877886" y="0"/>
                    <a:pt x="1853968" y="0"/>
                  </a:cubicBezTo>
                  <a:cubicBezTo>
                    <a:pt x="1789974" y="0"/>
                    <a:pt x="1726736" y="3786"/>
                    <a:pt x="1664412" y="11177"/>
                  </a:cubicBezTo>
                  <a:lnTo>
                    <a:pt x="1646600" y="14351"/>
                  </a:lnTo>
                  <a:lnTo>
                    <a:pt x="67392" y="1593559"/>
                  </a:lnTo>
                  <a:lnTo>
                    <a:pt x="37666" y="1728552"/>
                  </a:lnTo>
                  <a:cubicBezTo>
                    <a:pt x="12970" y="1869478"/>
                    <a:pt x="0" y="2015392"/>
                    <a:pt x="0" y="2164843"/>
                  </a:cubicBezTo>
                  <a:lnTo>
                    <a:pt x="926985" y="2164843"/>
                  </a:lnTo>
                  <a:cubicBezTo>
                    <a:pt x="926985" y="1567039"/>
                    <a:pt x="1342009" y="1082423"/>
                    <a:pt x="1853968" y="1082422"/>
                  </a:cubicBezTo>
                  <a:cubicBezTo>
                    <a:pt x="2365928" y="1082422"/>
                    <a:pt x="2780952" y="1567039"/>
                    <a:pt x="2780952" y="2164843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381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ED63058-6155-422A-A2D9-69A6A1DF06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413283" y="6132831"/>
              <a:ext cx="214196" cy="933178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4486CA9-CA51-4F1D-AD04-FC35DA445C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8375334" y="4170780"/>
              <a:ext cx="214196" cy="933178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id="{19E80463-482A-4612-8063-9F60E0C7F2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8633" y="1809499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947BE06-624A-4F53-8B42-58DD39DB5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252426" y="1013899"/>
            <a:ext cx="1262947" cy="1335601"/>
            <a:chOff x="5094405" y="2340638"/>
            <a:chExt cx="1262947" cy="1335601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0BF6DBE-FE5B-4D9A-B7A8-86FF60DFE7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>
              <a:off x="5185879" y="2504765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10200000" scaled="0"/>
            </a:gradFill>
            <a:ln>
              <a:noFill/>
            </a:ln>
            <a:effectLst>
              <a:innerShdw blurRad="254000" dist="101600" dir="732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FA32303D-EAC6-41B6-9A89-CC568F1230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>
              <a:off x="5711479" y="2340638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bg2">
                    <a:lumMod val="75000"/>
                    <a:lumOff val="25000"/>
                    <a:alpha val="33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B5566F2E-F3EB-4E2B-8D58-BDA041A24EB3}"/>
              </a:ext>
            </a:extLst>
          </p:cNvPr>
          <p:cNvSpPr txBox="1"/>
          <p:nvPr/>
        </p:nvSpPr>
        <p:spPr>
          <a:xfrm>
            <a:off x="514815" y="1286107"/>
            <a:ext cx="589341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>
                <a:ea typeface="+mn-lt"/>
                <a:cs typeface="+mn-lt"/>
              </a:rPr>
              <a:t>Применение 3</a:t>
            </a:r>
            <a:r>
              <a:rPr lang="en-US" sz="2000" b="1" dirty="0">
                <a:ea typeface="+mn-lt"/>
                <a:cs typeface="+mn-lt"/>
              </a:rPr>
              <a:t>D</a:t>
            </a:r>
            <a:r>
              <a:rPr lang="ru-RU" sz="2000" b="1" dirty="0">
                <a:ea typeface="+mn-lt"/>
                <a:cs typeface="+mn-lt"/>
              </a:rPr>
              <a:t> моделирования в медицине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AD68C3-1B59-4143-AFFE-0C445A8D4B8C}"/>
              </a:ext>
            </a:extLst>
          </p:cNvPr>
          <p:cNvSpPr txBox="1"/>
          <p:nvPr/>
        </p:nvSpPr>
        <p:spPr>
          <a:xfrm rot="-10800000" flipV="1">
            <a:off x="518299" y="1777879"/>
            <a:ext cx="544737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ea typeface="+mn-lt"/>
                <a:cs typeface="+mn-lt"/>
              </a:rPr>
              <a:t>Позволяет создавать объемные модели. Технология нашла применение в эстетической стоматологии, онкологии, отоларингологии и других сферах.</a:t>
            </a:r>
            <a:endParaRPr lang="ru-RU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C3795D-7268-48DF-A757-71DF59E09EFC}"/>
              </a:ext>
            </a:extLst>
          </p:cNvPr>
          <p:cNvSpPr txBox="1"/>
          <p:nvPr/>
        </p:nvSpPr>
        <p:spPr>
          <a:xfrm>
            <a:off x="6283247" y="4842882"/>
            <a:ext cx="5280102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ea typeface="+mn-lt"/>
                <a:cs typeface="+mn-lt"/>
              </a:rPr>
              <a:t>Трехмерная печать используется практически во всех отраслях медицины: стоматологии, протезировании, хирургии и микрохирургии глаза, гинекологии и многих других.</a:t>
            </a:r>
            <a:endParaRPr lang="ru-RU" sz="2000"/>
          </a:p>
        </p:txBody>
      </p:sp>
      <p:pic>
        <p:nvPicPr>
          <p:cNvPr id="7" name="Рисунок 8" descr="Изображение выглядит как текст, внутренний, электроник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75ED345E-8B06-4F2F-8CD4-31F509A1A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15" y="3269585"/>
            <a:ext cx="5363736" cy="3013708"/>
          </a:xfrm>
          <a:prstGeom prst="rect">
            <a:avLst/>
          </a:prstGeom>
        </p:spPr>
      </p:pic>
      <p:pic>
        <p:nvPicPr>
          <p:cNvPr id="9" name="Рисунок 10" descr="Изображение выглядит как обувь&#10;&#10;Автоматически созданное описание">
            <a:extLst>
              <a:ext uri="{FF2B5EF4-FFF2-40B4-BE49-F238E27FC236}">
                <a16:creationId xmlns:a16="http://schemas.microsoft.com/office/drawing/2014/main" id="{A36DA8D6-CABA-4EF0-A747-17DEC298B3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0717" y="1289109"/>
            <a:ext cx="4954858" cy="3285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321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8867F4-486C-44F2-8458-13DB6B88B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456348"/>
            <a:ext cx="3769963" cy="1003538"/>
          </a:xfrm>
        </p:spPr>
        <p:txBody>
          <a:bodyPr wrap="square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400" b="1" dirty="0">
                <a:ea typeface="+mj-lt"/>
                <a:cs typeface="+mj-lt"/>
              </a:rPr>
              <a:t>Применение 3D моделирования в навигации</a:t>
            </a:r>
            <a:endParaRPr lang="ru-RU" sz="2400" b="1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346502-46D0-4357-A6FF-74FFA486FB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1897815"/>
            <a:ext cx="3565525" cy="3823303"/>
          </a:xfrm>
        </p:spPr>
        <p:txBody>
          <a:bodyPr vert="horz" wrap="square" lIns="0" tIns="0" rIns="0" bIns="0" rtlCol="0" anchor="t"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ea typeface="+mn-lt"/>
                <a:cs typeface="+mn-lt"/>
              </a:rPr>
              <a:t>Разработчики навигационных карт часто применяют 3</a:t>
            </a:r>
            <a:r>
              <a:rPr lang="en-US" sz="2000" dirty="0">
                <a:solidFill>
                  <a:schemeClr val="tx1"/>
                </a:solidFill>
                <a:ea typeface="+mn-lt"/>
                <a:cs typeface="+mn-lt"/>
              </a:rPr>
              <a:t>D</a:t>
            </a:r>
            <a:r>
              <a:rPr lang="ru-RU" sz="2000" dirty="0">
                <a:solidFill>
                  <a:schemeClr val="tx1"/>
                </a:solidFill>
                <a:ea typeface="+mn-lt"/>
                <a:cs typeface="+mn-lt"/>
              </a:rPr>
              <a:t> моделирование для более удобного показа объекта. Действительно, не все могут читать карты и схемы проезда, но возможность увидеть почти как в реальности улицу, дом, вход в помещение - значительно упрощает задачу поиска </a:t>
            </a:r>
            <a:endParaRPr lang="ru-RU" sz="2000">
              <a:solidFill>
                <a:schemeClr val="tx1"/>
              </a:solidFill>
            </a:endParaRPr>
          </a:p>
        </p:txBody>
      </p:sp>
      <p:pic>
        <p:nvPicPr>
          <p:cNvPr id="4" name="Рисунок 4" descr="Изображение выглядит как стол, внутренний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CDE885B8-670C-4AE0-A6E3-7121AC731E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34" r="19557"/>
          <a:stretch/>
        </p:blipFill>
        <p:spPr>
          <a:xfrm>
            <a:off x="4550899" y="10"/>
            <a:ext cx="7641102" cy="6857990"/>
          </a:xfrm>
          <a:custGeom>
            <a:avLst/>
            <a:gdLst/>
            <a:ahLst/>
            <a:cxnLst/>
            <a:rect l="l" t="t" r="r" b="b"/>
            <a:pathLst>
              <a:path w="7641102" h="6858000">
                <a:moveTo>
                  <a:pt x="0" y="0"/>
                </a:moveTo>
                <a:lnTo>
                  <a:pt x="7641102" y="0"/>
                </a:lnTo>
                <a:lnTo>
                  <a:pt x="76411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FF3A87B-2255-45E0-A551-C11FAF9329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50898" y="5773729"/>
            <a:ext cx="7641102" cy="1084271"/>
          </a:xfrm>
          <a:prstGeom prst="rect">
            <a:avLst/>
          </a:prstGeom>
          <a:gradFill flip="none" rotWithShape="1">
            <a:gsLst>
              <a:gs pos="100000">
                <a:schemeClr val="bg2">
                  <a:alpha val="60000"/>
                </a:schemeClr>
              </a:gs>
              <a:gs pos="40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022045"/>
      </p:ext>
    </p:extLst>
  </p:cSld>
  <p:clrMapOvr>
    <a:masterClrMapping/>
  </p:clrMapOvr>
</p:sld>
</file>

<file path=ppt/theme/theme1.xml><?xml version="1.0" encoding="utf-8"?>
<a:theme xmlns:a="http://schemas.openxmlformats.org/drawingml/2006/main" name="3DFloatVTI">
  <a:themeElements>
    <a:clrScheme name="Float">
      <a:dk1>
        <a:sysClr val="windowText" lastClr="000000"/>
      </a:dk1>
      <a:lt1>
        <a:sysClr val="window" lastClr="FFFFFF"/>
      </a:lt1>
      <a:dk2>
        <a:srgbClr val="1B192E"/>
      </a:dk2>
      <a:lt2>
        <a:srgbClr val="EAE5EB"/>
      </a:lt2>
      <a:accent1>
        <a:srgbClr val="13BE89"/>
      </a:accent1>
      <a:accent2>
        <a:srgbClr val="12B1BF"/>
      </a:accent2>
      <a:accent3>
        <a:srgbClr val="D40AA8"/>
      </a:accent3>
      <a:accent4>
        <a:srgbClr val="B86E62"/>
      </a:accent4>
      <a:accent5>
        <a:srgbClr val="A3A3C1"/>
      </a:accent5>
      <a:accent6>
        <a:srgbClr val="37335B"/>
      </a:accent6>
      <a:hlink>
        <a:srgbClr val="0066FF"/>
      </a:hlink>
      <a:folHlink>
        <a:srgbClr val="666699"/>
      </a:folHlink>
    </a:clrScheme>
    <a:fontScheme name="Float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3DFloatVTI" id="{F59BA300-ED19-4B39-9AE3-7882B1DE8B78}" vid="{0FEC63E3-719F-4F50-9F1E-5B8BAF39109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975</Words>
  <Application>Microsoft Office PowerPoint</Application>
  <PresentationFormat>Широкоэкранный</PresentationFormat>
  <Paragraphs>60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Avenir Next LT Pro</vt:lpstr>
      <vt:lpstr>AvenirNext LT Pro Medium</vt:lpstr>
      <vt:lpstr>Times New Roman</vt:lpstr>
      <vt:lpstr>3DFloatVTI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моделирования</vt:lpstr>
      <vt:lpstr>Презентация PowerPoint</vt:lpstr>
      <vt:lpstr>Применение 3D моделирования в 21 веке </vt:lpstr>
      <vt:lpstr>Применение 3D моделирования в навигации</vt:lpstr>
      <vt:lpstr>Применение 3D моделирования в архитектуре и дизайне </vt:lpstr>
      <vt:lpstr>Применение 3D моделирования в легкой и тяжелой промышленности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1111</cp:lastModifiedBy>
  <cp:revision>899</cp:revision>
  <dcterms:created xsi:type="dcterms:W3CDTF">2022-03-20T09:38:57Z</dcterms:created>
  <dcterms:modified xsi:type="dcterms:W3CDTF">2024-02-06T06:07:23Z</dcterms:modified>
</cp:coreProperties>
</file>